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omorrow" charset="1" panose="00000000000000000000"/>
      <p:regular r:id="rId22"/>
    </p:embeddedFont>
    <p:embeddedFont>
      <p:font typeface="HK Modular"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3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7.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0219">
                <a:alpha val="100000"/>
              </a:srgbClr>
            </a:gs>
            <a:gs pos="50000">
              <a:srgbClr val="000224">
                <a:alpha val="100000"/>
              </a:srgbClr>
            </a:gs>
            <a:gs pos="100000">
              <a:srgbClr val="0496BE">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6500">
            <a:off x="9800342" y="1600542"/>
            <a:ext cx="8877067" cy="7545507"/>
          </a:xfrm>
          <a:custGeom>
            <a:avLst/>
            <a:gdLst/>
            <a:ahLst/>
            <a:cxnLst/>
            <a:rect r="r" b="b" t="t" l="l"/>
            <a:pathLst>
              <a:path h="7545507" w="8877067">
                <a:moveTo>
                  <a:pt x="0" y="0"/>
                </a:moveTo>
                <a:lnTo>
                  <a:pt x="8877066" y="0"/>
                </a:lnTo>
                <a:lnTo>
                  <a:pt x="8877066" y="7545507"/>
                </a:lnTo>
                <a:lnTo>
                  <a:pt x="0" y="7545507"/>
                </a:lnTo>
                <a:lnTo>
                  <a:pt x="0" y="0"/>
                </a:lnTo>
                <a:close/>
              </a:path>
            </a:pathLst>
          </a:custGeom>
          <a:blipFill>
            <a:blip r:embed="rId4"/>
            <a:stretch>
              <a:fillRect l="0" t="0" r="0" b="0"/>
            </a:stretch>
          </a:blipFill>
        </p:spPr>
      </p:sp>
      <p:sp>
        <p:nvSpPr>
          <p:cNvPr name="TextBox 4" id="4"/>
          <p:cNvSpPr txBox="true"/>
          <p:nvPr/>
        </p:nvSpPr>
        <p:spPr>
          <a:xfrm rot="0">
            <a:off x="1099337" y="5706326"/>
            <a:ext cx="8492722" cy="829812"/>
          </a:xfrm>
          <a:prstGeom prst="rect">
            <a:avLst/>
          </a:prstGeom>
        </p:spPr>
        <p:txBody>
          <a:bodyPr anchor="t" rtlCol="false" tIns="0" lIns="0" bIns="0" rIns="0">
            <a:spAutoFit/>
          </a:bodyPr>
          <a:lstStyle/>
          <a:p>
            <a:pPr algn="l">
              <a:lnSpc>
                <a:spcPts val="6762"/>
              </a:lnSpc>
              <a:spcBef>
                <a:spcPct val="0"/>
              </a:spcBef>
            </a:pPr>
            <a:r>
              <a:rPr lang="en-US" sz="4830">
                <a:solidFill>
                  <a:srgbClr val="FFFFFF"/>
                </a:solidFill>
                <a:latin typeface="Tomorrow"/>
              </a:rPr>
              <a:t>Team Members:</a:t>
            </a:r>
          </a:p>
        </p:txBody>
      </p:sp>
      <p:sp>
        <p:nvSpPr>
          <p:cNvPr name="TextBox 5" id="5"/>
          <p:cNvSpPr txBox="true"/>
          <p:nvPr/>
        </p:nvSpPr>
        <p:spPr>
          <a:xfrm rot="0">
            <a:off x="1099337" y="914400"/>
            <a:ext cx="8492722" cy="3530600"/>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HK Modular"/>
              </a:rPr>
              <a:t>PDF GENIE: INTERACTIVE Q&amp;A WITH ADVANCED AI INTEGRATION</a:t>
            </a:r>
          </a:p>
        </p:txBody>
      </p:sp>
      <p:sp>
        <p:nvSpPr>
          <p:cNvPr name="TextBox 6" id="6"/>
          <p:cNvSpPr txBox="true"/>
          <p:nvPr/>
        </p:nvSpPr>
        <p:spPr>
          <a:xfrm rot="0">
            <a:off x="1099337" y="6733281"/>
            <a:ext cx="8942044" cy="1687062"/>
          </a:xfrm>
          <a:prstGeom prst="rect">
            <a:avLst/>
          </a:prstGeom>
        </p:spPr>
        <p:txBody>
          <a:bodyPr anchor="t" rtlCol="false" tIns="0" lIns="0" bIns="0" rIns="0">
            <a:spAutoFit/>
          </a:bodyPr>
          <a:lstStyle/>
          <a:p>
            <a:pPr algn="l" marL="1042844" indent="-521422" lvl="1">
              <a:lnSpc>
                <a:spcPts val="6762"/>
              </a:lnSpc>
              <a:buFont typeface="Arial"/>
              <a:buChar char="•"/>
            </a:pPr>
            <a:r>
              <a:rPr lang="en-US" sz="4830">
                <a:solidFill>
                  <a:srgbClr val="FFFFFF"/>
                </a:solidFill>
                <a:latin typeface="Tomorrow"/>
              </a:rPr>
              <a:t>Reshma R - 210701212</a:t>
            </a:r>
          </a:p>
          <a:p>
            <a:pPr algn="l" marL="1042844" indent="-521422" lvl="1">
              <a:lnSpc>
                <a:spcPts val="6762"/>
              </a:lnSpc>
              <a:buFont typeface="Arial"/>
              <a:buChar char="•"/>
            </a:pPr>
            <a:r>
              <a:rPr lang="en-US" sz="4830">
                <a:solidFill>
                  <a:srgbClr val="FFFFFF"/>
                </a:solidFill>
                <a:latin typeface="Tomorrow"/>
              </a:rPr>
              <a:t>Sangeetha G - 210701229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867881"/>
            <a:ext cx="19211580" cy="19211580"/>
          </a:xfrm>
          <a:custGeom>
            <a:avLst/>
            <a:gdLst/>
            <a:ahLst/>
            <a:cxnLst/>
            <a:rect r="r" b="b" t="t" l="l"/>
            <a:pathLst>
              <a:path h="19211580" w="19211580">
                <a:moveTo>
                  <a:pt x="0" y="0"/>
                </a:moveTo>
                <a:lnTo>
                  <a:pt x="19211580" y="0"/>
                </a:lnTo>
                <a:lnTo>
                  <a:pt x="19211580" y="19211579"/>
                </a:lnTo>
                <a:lnTo>
                  <a:pt x="0" y="19211579"/>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3665709"/>
            <a:ext cx="7315200" cy="3785616"/>
          </a:xfrm>
          <a:custGeom>
            <a:avLst/>
            <a:gdLst/>
            <a:ahLst/>
            <a:cxnLst/>
            <a:rect r="r" b="b" t="t" l="l"/>
            <a:pathLst>
              <a:path h="3785616" w="7315200">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987568" y="4163389"/>
            <a:ext cx="6434784" cy="2399090"/>
          </a:xfrm>
          <a:prstGeom prst="rect">
            <a:avLst/>
          </a:prstGeom>
        </p:spPr>
        <p:txBody>
          <a:bodyPr anchor="t" rtlCol="false" tIns="0" lIns="0" bIns="0" rIns="0">
            <a:spAutoFit/>
          </a:bodyPr>
          <a:lstStyle/>
          <a:p>
            <a:pPr algn="just">
              <a:lnSpc>
                <a:spcPts val="3216"/>
              </a:lnSpc>
              <a:spcBef>
                <a:spcPct val="0"/>
              </a:spcBef>
            </a:pPr>
            <a:r>
              <a:rPr lang="en-US" sz="2297">
                <a:solidFill>
                  <a:srgbClr val="FFFFFF"/>
                </a:solidFill>
                <a:latin typeface="Tomorrow"/>
              </a:rPr>
              <a:t>It is a module that coordinates the series of operations that occur between identifying the user’s query and providing a response. It combines multiple language models to provide syntactically and semantically correct answers to the posed questions.</a:t>
            </a:r>
          </a:p>
        </p:txBody>
      </p:sp>
      <p:sp>
        <p:nvSpPr>
          <p:cNvPr name="TextBox 5" id="5"/>
          <p:cNvSpPr txBox="true"/>
          <p:nvPr/>
        </p:nvSpPr>
        <p:spPr>
          <a:xfrm rot="0">
            <a:off x="5865647" y="2430297"/>
            <a:ext cx="6556705" cy="906228"/>
          </a:xfrm>
          <a:prstGeom prst="rect">
            <a:avLst/>
          </a:prstGeom>
        </p:spPr>
        <p:txBody>
          <a:bodyPr anchor="t" rtlCol="false" tIns="0" lIns="0" bIns="0" rIns="0">
            <a:spAutoFit/>
          </a:bodyPr>
          <a:lstStyle/>
          <a:p>
            <a:pPr algn="ctr" marL="0" indent="0" lvl="0">
              <a:lnSpc>
                <a:spcPts val="3600"/>
              </a:lnSpc>
              <a:spcBef>
                <a:spcPct val="0"/>
              </a:spcBef>
            </a:pPr>
            <a:r>
              <a:rPr lang="en-US" sz="2571">
                <a:solidFill>
                  <a:srgbClr val="01FFFF"/>
                </a:solidFill>
                <a:latin typeface="HK Modular"/>
              </a:rPr>
              <a:t>LANGCHAIN INTEGRATION MODULE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0456" y="676982"/>
            <a:ext cx="16237379" cy="1037452"/>
            <a:chOff x="0" y="0"/>
            <a:chExt cx="21649839" cy="1383269"/>
          </a:xfrm>
        </p:grpSpPr>
        <p:sp>
          <p:nvSpPr>
            <p:cNvPr name="TextBox 4" id="4"/>
            <p:cNvSpPr txBox="true"/>
            <p:nvPr/>
          </p:nvSpPr>
          <p:spPr>
            <a:xfrm rot="0">
              <a:off x="1643516" y="179019"/>
              <a:ext cx="20006324" cy="939581"/>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rPr>
                <a:t>OUTPUT</a:t>
              </a:r>
            </a:p>
          </p:txBody>
        </p:sp>
        <p:sp>
          <p:nvSpPr>
            <p:cNvPr name="Freeform 5" id="5"/>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4"/>
              <a:stretch>
                <a:fillRect l="-1" t="0" r="-1" b="0"/>
              </a:stretch>
            </a:blipFill>
          </p:spPr>
        </p:sp>
        <p:sp>
          <p:nvSpPr>
            <p:cNvPr name="TextBox 6" id="6"/>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7</a:t>
              </a:r>
            </a:p>
          </p:txBody>
        </p:sp>
      </p:grpSp>
      <p:sp>
        <p:nvSpPr>
          <p:cNvPr name="Freeform 7" id="7"/>
          <p:cNvSpPr/>
          <p:nvPr/>
        </p:nvSpPr>
        <p:spPr>
          <a:xfrm flipH="false" flipV="false" rot="0">
            <a:off x="2134824" y="1881442"/>
            <a:ext cx="14018352" cy="7376858"/>
          </a:xfrm>
          <a:custGeom>
            <a:avLst/>
            <a:gdLst/>
            <a:ahLst/>
            <a:cxnLst/>
            <a:rect r="r" b="b" t="t" l="l"/>
            <a:pathLst>
              <a:path h="7376858" w="14018352">
                <a:moveTo>
                  <a:pt x="0" y="0"/>
                </a:moveTo>
                <a:lnTo>
                  <a:pt x="14018352" y="0"/>
                </a:lnTo>
                <a:lnTo>
                  <a:pt x="14018352" y="7376858"/>
                </a:lnTo>
                <a:lnTo>
                  <a:pt x="0" y="7376858"/>
                </a:lnTo>
                <a:lnTo>
                  <a:pt x="0" y="0"/>
                </a:lnTo>
                <a:close/>
              </a:path>
            </a:pathLst>
          </a:custGeom>
          <a:blipFill>
            <a:blip r:embed="rId5"/>
            <a:stretch>
              <a:fillRect l="0" t="-922" r="0" b="-922"/>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01075" y="1028700"/>
            <a:ext cx="13885850" cy="7376858"/>
          </a:xfrm>
          <a:custGeom>
            <a:avLst/>
            <a:gdLst/>
            <a:ahLst/>
            <a:cxnLst/>
            <a:rect r="r" b="b" t="t" l="l"/>
            <a:pathLst>
              <a:path h="7376858" w="13885850">
                <a:moveTo>
                  <a:pt x="0" y="0"/>
                </a:moveTo>
                <a:lnTo>
                  <a:pt x="13885850" y="0"/>
                </a:lnTo>
                <a:lnTo>
                  <a:pt x="13885850" y="7376858"/>
                </a:lnTo>
                <a:lnTo>
                  <a:pt x="0" y="7376858"/>
                </a:lnTo>
                <a:lnTo>
                  <a:pt x="0" y="0"/>
                </a:lnTo>
                <a:close/>
              </a:path>
            </a:pathLst>
          </a:custGeom>
          <a:blipFill>
            <a:blip r:embed="rId4"/>
            <a:stretch>
              <a:fillRect l="0" t="0" r="0" b="0"/>
            </a:stretch>
          </a:blipFill>
        </p:spPr>
      </p:sp>
      <p:sp>
        <p:nvSpPr>
          <p:cNvPr name="TextBox 4" id="4"/>
          <p:cNvSpPr txBox="true"/>
          <p:nvPr/>
        </p:nvSpPr>
        <p:spPr>
          <a:xfrm rot="0">
            <a:off x="2201075" y="8660684"/>
            <a:ext cx="13885850" cy="597616"/>
          </a:xfrm>
          <a:prstGeom prst="rect">
            <a:avLst/>
          </a:prstGeom>
        </p:spPr>
        <p:txBody>
          <a:bodyPr anchor="t" rtlCol="false" tIns="0" lIns="0" bIns="0" rIns="0">
            <a:spAutoFit/>
          </a:bodyPr>
          <a:lstStyle/>
          <a:p>
            <a:pPr algn="ctr">
              <a:lnSpc>
                <a:spcPts val="4860"/>
              </a:lnSpc>
              <a:spcBef>
                <a:spcPct val="0"/>
              </a:spcBef>
            </a:pPr>
            <a:r>
              <a:rPr lang="en-US" sz="3471">
                <a:solidFill>
                  <a:srgbClr val="FFFFFF"/>
                </a:solidFill>
                <a:latin typeface="Tomorrow"/>
              </a:rPr>
              <a:t>User Prompt and Query Processing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34824" y="760101"/>
            <a:ext cx="14018352" cy="7376858"/>
          </a:xfrm>
          <a:custGeom>
            <a:avLst/>
            <a:gdLst/>
            <a:ahLst/>
            <a:cxnLst/>
            <a:rect r="r" b="b" t="t" l="l"/>
            <a:pathLst>
              <a:path h="7376858" w="14018352">
                <a:moveTo>
                  <a:pt x="0" y="0"/>
                </a:moveTo>
                <a:lnTo>
                  <a:pt x="14018352" y="0"/>
                </a:lnTo>
                <a:lnTo>
                  <a:pt x="14018352" y="7376858"/>
                </a:lnTo>
                <a:lnTo>
                  <a:pt x="0" y="7376858"/>
                </a:lnTo>
                <a:lnTo>
                  <a:pt x="0" y="0"/>
                </a:lnTo>
                <a:close/>
              </a:path>
            </a:pathLst>
          </a:custGeom>
          <a:blipFill>
            <a:blip r:embed="rId4"/>
            <a:stretch>
              <a:fillRect l="0" t="-4638" r="-8243" b="-4638"/>
            </a:stretch>
          </a:blipFill>
        </p:spPr>
      </p:sp>
      <p:sp>
        <p:nvSpPr>
          <p:cNvPr name="TextBox 4" id="4"/>
          <p:cNvSpPr txBox="true"/>
          <p:nvPr/>
        </p:nvSpPr>
        <p:spPr>
          <a:xfrm rot="0">
            <a:off x="2201075" y="8493675"/>
            <a:ext cx="13885850" cy="597616"/>
          </a:xfrm>
          <a:prstGeom prst="rect">
            <a:avLst/>
          </a:prstGeom>
        </p:spPr>
        <p:txBody>
          <a:bodyPr anchor="t" rtlCol="false" tIns="0" lIns="0" bIns="0" rIns="0">
            <a:spAutoFit/>
          </a:bodyPr>
          <a:lstStyle/>
          <a:p>
            <a:pPr algn="ctr">
              <a:lnSpc>
                <a:spcPts val="4860"/>
              </a:lnSpc>
              <a:spcBef>
                <a:spcPct val="0"/>
              </a:spcBef>
            </a:pPr>
            <a:r>
              <a:rPr lang="en-US" sz="3471">
                <a:solidFill>
                  <a:srgbClr val="FFFFFF"/>
                </a:solidFill>
                <a:latin typeface="Tomorrow"/>
              </a:rPr>
              <a:t>Intelligent Interaction and Response Generation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8962228" cy="9026164"/>
          </a:xfrm>
          <a:custGeom>
            <a:avLst/>
            <a:gdLst/>
            <a:ahLst/>
            <a:cxnLst/>
            <a:rect r="r" b="b" t="t" l="l"/>
            <a:pathLst>
              <a:path h="9026164" w="8962228">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742447" y="3668561"/>
            <a:ext cx="7089405" cy="2835578"/>
          </a:xfrm>
          <a:prstGeom prst="rect">
            <a:avLst/>
          </a:prstGeom>
        </p:spPr>
        <p:txBody>
          <a:bodyPr anchor="t" rtlCol="false" tIns="0" lIns="0" bIns="0" rIns="0">
            <a:spAutoFit/>
          </a:bodyPr>
          <a:lstStyle/>
          <a:p>
            <a:pPr algn="ctr" marL="0" indent="0" lvl="0">
              <a:lnSpc>
                <a:spcPts val="7508"/>
              </a:lnSpc>
              <a:spcBef>
                <a:spcPct val="0"/>
              </a:spcBef>
            </a:pPr>
            <a:r>
              <a:rPr lang="en-US" sz="5363">
                <a:solidFill>
                  <a:srgbClr val="FFFFFF"/>
                </a:solidFill>
                <a:latin typeface="HK Modular"/>
              </a:rPr>
              <a:t>CONCLUSION &amp; FUTURE ENHANCEMENT</a:t>
            </a:r>
          </a:p>
        </p:txBody>
      </p:sp>
      <p:sp>
        <p:nvSpPr>
          <p:cNvPr name="Freeform 5" id="5"/>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91634" y="-4392134"/>
            <a:ext cx="19071268" cy="19071268"/>
          </a:xfrm>
          <a:custGeom>
            <a:avLst/>
            <a:gdLst/>
            <a:ahLst/>
            <a:cxnLst/>
            <a:rect r="r" b="b" t="t" l="l"/>
            <a:pathLst>
              <a:path h="19071268" w="19071268">
                <a:moveTo>
                  <a:pt x="0" y="0"/>
                </a:moveTo>
                <a:lnTo>
                  <a:pt x="19071268" y="0"/>
                </a:lnTo>
                <a:lnTo>
                  <a:pt x="19071268" y="19071268"/>
                </a:lnTo>
                <a:lnTo>
                  <a:pt x="0" y="1907126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7453" y="1505866"/>
            <a:ext cx="13214978" cy="3171069"/>
            <a:chOff x="0" y="0"/>
            <a:chExt cx="17619971" cy="4228091"/>
          </a:xfrm>
        </p:grpSpPr>
        <p:sp>
          <p:nvSpPr>
            <p:cNvPr name="Freeform 4" id="4"/>
            <p:cNvSpPr/>
            <p:nvPr/>
          </p:nvSpPr>
          <p:spPr>
            <a:xfrm flipH="false" flipV="false" rot="0">
              <a:off x="0" y="0"/>
              <a:ext cx="17619971" cy="4228091"/>
            </a:xfrm>
            <a:custGeom>
              <a:avLst/>
              <a:gdLst/>
              <a:ahLst/>
              <a:cxnLst/>
              <a:rect r="r" b="b" t="t" l="l"/>
              <a:pathLst>
                <a:path h="4228091" w="17619971">
                  <a:moveTo>
                    <a:pt x="0" y="0"/>
                  </a:moveTo>
                  <a:lnTo>
                    <a:pt x="17619971" y="0"/>
                  </a:lnTo>
                  <a:lnTo>
                    <a:pt x="17619971" y="4228091"/>
                  </a:lnTo>
                  <a:lnTo>
                    <a:pt x="0" y="4228091"/>
                  </a:lnTo>
                  <a:lnTo>
                    <a:pt x="0" y="0"/>
                  </a:lnTo>
                  <a:close/>
                </a:path>
              </a:pathLst>
            </a:custGeom>
            <a:blipFill>
              <a:blip r:embed="rId4">
                <a:extLst>
                  <a:ext uri="{96DAC541-7B7A-43D3-8B79-37D633B846F1}">
                    <asvg:svgBlip xmlns:asvg="http://schemas.microsoft.com/office/drawing/2016/SVG/main" r:embed="rId5"/>
                  </a:ext>
                </a:extLst>
              </a:blip>
              <a:stretch>
                <a:fillRect l="0" t="-1310" r="0" b="-1310"/>
              </a:stretch>
            </a:blipFill>
          </p:spPr>
        </p:sp>
        <p:sp>
          <p:nvSpPr>
            <p:cNvPr name="TextBox 5" id="5"/>
            <p:cNvSpPr txBox="true"/>
            <p:nvPr/>
          </p:nvSpPr>
          <p:spPr>
            <a:xfrm rot="0">
              <a:off x="424755" y="1074796"/>
              <a:ext cx="16770460" cy="1751475"/>
            </a:xfrm>
            <a:prstGeom prst="rect">
              <a:avLst/>
            </a:prstGeom>
          </p:spPr>
          <p:txBody>
            <a:bodyPr anchor="t" rtlCol="false" tIns="0" lIns="0" bIns="0" rIns="0">
              <a:spAutoFit/>
            </a:bodyPr>
            <a:lstStyle/>
            <a:p>
              <a:pPr algn="ctr" marL="0" indent="0" lvl="0">
                <a:lnSpc>
                  <a:spcPts val="3590"/>
                </a:lnSpc>
                <a:spcBef>
                  <a:spcPct val="0"/>
                </a:spcBef>
              </a:pPr>
              <a:r>
                <a:rPr lang="en-US" sz="2564">
                  <a:solidFill>
                    <a:srgbClr val="FFFFFF"/>
                  </a:solidFill>
                  <a:latin typeface="Tomorrow"/>
                </a:rPr>
                <a:t>The "PDF GENIE" project leverages AI, including LLMs, LangChain, PineconeDB, and Vercel AI SDK, to transform static PDFs into interactive tools, enhancing information retrieval and usability across various fields.</a:t>
              </a:r>
            </a:p>
          </p:txBody>
        </p:sp>
      </p:grpSp>
      <p:sp>
        <p:nvSpPr>
          <p:cNvPr name="Freeform 6" id="6"/>
          <p:cNvSpPr/>
          <p:nvPr/>
        </p:nvSpPr>
        <p:spPr>
          <a:xfrm flipH="false" flipV="false" rot="0">
            <a:off x="14250249" y="2510212"/>
            <a:ext cx="3727593" cy="3898136"/>
          </a:xfrm>
          <a:custGeom>
            <a:avLst/>
            <a:gdLst/>
            <a:ahLst/>
            <a:cxnLst/>
            <a:rect r="r" b="b" t="t" l="l"/>
            <a:pathLst>
              <a:path h="3898136" w="3727593">
                <a:moveTo>
                  <a:pt x="0" y="0"/>
                </a:moveTo>
                <a:lnTo>
                  <a:pt x="3727593" y="0"/>
                </a:lnTo>
                <a:lnTo>
                  <a:pt x="3727593" y="3898136"/>
                </a:lnTo>
                <a:lnTo>
                  <a:pt x="0" y="3898136"/>
                </a:lnTo>
                <a:lnTo>
                  <a:pt x="0" y="0"/>
                </a:lnTo>
                <a:close/>
              </a:path>
            </a:pathLst>
          </a:custGeom>
          <a:blipFill>
            <a:blip r:embed="rId6"/>
            <a:stretch>
              <a:fillRect l="0" t="0" r="0" b="0"/>
            </a:stretch>
          </a:blipFill>
        </p:spPr>
      </p:sp>
      <p:grpSp>
        <p:nvGrpSpPr>
          <p:cNvPr name="Group 7" id="7"/>
          <p:cNvGrpSpPr/>
          <p:nvPr/>
        </p:nvGrpSpPr>
        <p:grpSpPr>
          <a:xfrm rot="0">
            <a:off x="1367453" y="5427881"/>
            <a:ext cx="13214978" cy="3618744"/>
            <a:chOff x="0" y="0"/>
            <a:chExt cx="17619971" cy="4824991"/>
          </a:xfrm>
        </p:grpSpPr>
        <p:sp>
          <p:nvSpPr>
            <p:cNvPr name="Freeform 8" id="8"/>
            <p:cNvSpPr/>
            <p:nvPr/>
          </p:nvSpPr>
          <p:spPr>
            <a:xfrm flipH="false" flipV="false" rot="0">
              <a:off x="0" y="0"/>
              <a:ext cx="17619971" cy="4824991"/>
            </a:xfrm>
            <a:custGeom>
              <a:avLst/>
              <a:gdLst/>
              <a:ahLst/>
              <a:cxnLst/>
              <a:rect r="r" b="b" t="t" l="l"/>
              <a:pathLst>
                <a:path h="4824991" w="17619971">
                  <a:moveTo>
                    <a:pt x="0" y="0"/>
                  </a:moveTo>
                  <a:lnTo>
                    <a:pt x="17619971" y="0"/>
                  </a:lnTo>
                  <a:lnTo>
                    <a:pt x="17619971" y="4824991"/>
                  </a:lnTo>
                  <a:lnTo>
                    <a:pt x="0" y="4824991"/>
                  </a:lnTo>
                  <a:lnTo>
                    <a:pt x="0" y="0"/>
                  </a:lnTo>
                  <a:close/>
                </a:path>
              </a:pathLst>
            </a:custGeom>
            <a:blipFill>
              <a:blip r:embed="rId4">
                <a:extLst>
                  <a:ext uri="{96DAC541-7B7A-43D3-8B79-37D633B846F1}">
                    <asvg:svgBlip xmlns:asvg="http://schemas.microsoft.com/office/drawing/2016/SVG/main" r:embed="rId5"/>
                  </a:ext>
                </a:extLst>
              </a:blip>
              <a:stretch>
                <a:fillRect l="-5601" t="0" r="-5601" b="0"/>
              </a:stretch>
            </a:blipFill>
          </p:spPr>
        </p:sp>
        <p:sp>
          <p:nvSpPr>
            <p:cNvPr name="TextBox 9" id="9"/>
            <p:cNvSpPr txBox="true"/>
            <p:nvPr/>
          </p:nvSpPr>
          <p:spPr>
            <a:xfrm rot="0">
              <a:off x="424755" y="1074796"/>
              <a:ext cx="16770460" cy="2348375"/>
            </a:xfrm>
            <a:prstGeom prst="rect">
              <a:avLst/>
            </a:prstGeom>
          </p:spPr>
          <p:txBody>
            <a:bodyPr anchor="t" rtlCol="false" tIns="0" lIns="0" bIns="0" rIns="0">
              <a:spAutoFit/>
            </a:bodyPr>
            <a:lstStyle/>
            <a:p>
              <a:pPr algn="ctr" marL="0" indent="0" lvl="0">
                <a:lnSpc>
                  <a:spcPts val="3590"/>
                </a:lnSpc>
                <a:spcBef>
                  <a:spcPct val="0"/>
                </a:spcBef>
              </a:pPr>
              <a:r>
                <a:rPr lang="en-US" sz="2564">
                  <a:solidFill>
                    <a:srgbClr val="FFFFFF"/>
                  </a:solidFill>
                  <a:latin typeface="Tomorrow"/>
                </a:rPr>
                <a:t>Future enhancements for "PDF GENIE" include multi-language support, advanced NLU capabilities, OCR integration for scanned documents, personalized responses, improved cloud integration, and enhanced security measures for user data protection.</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8962228" cy="9026164"/>
          </a:xfrm>
          <a:custGeom>
            <a:avLst/>
            <a:gdLst/>
            <a:ahLst/>
            <a:cxnLst/>
            <a:rect r="r" b="b" t="t" l="l"/>
            <a:pathLst>
              <a:path h="9026164" w="8962228">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599298" y="4578042"/>
            <a:ext cx="7089405" cy="1007197"/>
          </a:xfrm>
          <a:prstGeom prst="rect">
            <a:avLst/>
          </a:prstGeom>
        </p:spPr>
        <p:txBody>
          <a:bodyPr anchor="t" rtlCol="false" tIns="0" lIns="0" bIns="0" rIns="0">
            <a:spAutoFit/>
          </a:bodyPr>
          <a:lstStyle/>
          <a:p>
            <a:pPr algn="ctr" marL="0" indent="0" lvl="0">
              <a:lnSpc>
                <a:spcPts val="8208"/>
              </a:lnSpc>
              <a:spcBef>
                <a:spcPct val="0"/>
              </a:spcBef>
            </a:pPr>
            <a:r>
              <a:rPr lang="en-US" sz="5863">
                <a:solidFill>
                  <a:srgbClr val="FFFFFF"/>
                </a:solidFill>
                <a:latin typeface="HK Modular"/>
              </a:rPr>
              <a:t>Thank you</a:t>
            </a:r>
          </a:p>
        </p:txBody>
      </p:sp>
      <p:sp>
        <p:nvSpPr>
          <p:cNvPr name="Freeform 5" id="5"/>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30D69">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5824369" y="2552264"/>
            <a:ext cx="15261267" cy="5182472"/>
          </a:xfrm>
          <a:custGeom>
            <a:avLst/>
            <a:gdLst/>
            <a:ahLst/>
            <a:cxnLst/>
            <a:rect r="r" b="b" t="t" l="l"/>
            <a:pathLst>
              <a:path h="5182472" w="15261267">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9124" y="2628985"/>
            <a:ext cx="4960720" cy="5553045"/>
          </a:xfrm>
          <a:custGeom>
            <a:avLst/>
            <a:gdLst/>
            <a:ahLst/>
            <a:cxnLst/>
            <a:rect r="r" b="b" t="t" l="l"/>
            <a:pathLst>
              <a:path h="5553045" w="4960720">
                <a:moveTo>
                  <a:pt x="0" y="0"/>
                </a:moveTo>
                <a:lnTo>
                  <a:pt x="4960720" y="0"/>
                </a:lnTo>
                <a:lnTo>
                  <a:pt x="4960720" y="5553045"/>
                </a:lnTo>
                <a:lnTo>
                  <a:pt x="0" y="5553045"/>
                </a:lnTo>
                <a:lnTo>
                  <a:pt x="0" y="0"/>
                </a:lnTo>
                <a:close/>
              </a:path>
            </a:pathLst>
          </a:custGeom>
          <a:blipFill>
            <a:blip r:embed="rId4"/>
            <a:stretch>
              <a:fillRect l="0" t="0" r="0" b="0"/>
            </a:stretch>
          </a:blipFill>
        </p:spPr>
      </p:sp>
      <p:sp>
        <p:nvSpPr>
          <p:cNvPr name="TextBox 4" id="4"/>
          <p:cNvSpPr txBox="true"/>
          <p:nvPr/>
        </p:nvSpPr>
        <p:spPr>
          <a:xfrm rot="0">
            <a:off x="6309200" y="933450"/>
            <a:ext cx="4220652" cy="775320"/>
          </a:xfrm>
          <a:prstGeom prst="rect">
            <a:avLst/>
          </a:prstGeom>
        </p:spPr>
        <p:txBody>
          <a:bodyPr anchor="t" rtlCol="false" tIns="0" lIns="0" bIns="0" rIns="0">
            <a:spAutoFit/>
          </a:bodyPr>
          <a:lstStyle/>
          <a:p>
            <a:pPr algn="ctr">
              <a:lnSpc>
                <a:spcPts val="6256"/>
              </a:lnSpc>
              <a:spcBef>
                <a:spcPct val="0"/>
              </a:spcBef>
            </a:pPr>
            <a:r>
              <a:rPr lang="en-US" sz="4468">
                <a:solidFill>
                  <a:srgbClr val="FFFFFF"/>
                </a:solidFill>
                <a:latin typeface="HK Modular"/>
              </a:rPr>
              <a:t>CONTENTS</a:t>
            </a:r>
          </a:p>
        </p:txBody>
      </p:sp>
      <p:grpSp>
        <p:nvGrpSpPr>
          <p:cNvPr name="Group 5" id="5"/>
          <p:cNvGrpSpPr/>
          <p:nvPr/>
        </p:nvGrpSpPr>
        <p:grpSpPr>
          <a:xfrm rot="0">
            <a:off x="7046379" y="2121745"/>
            <a:ext cx="9739204" cy="7532824"/>
            <a:chOff x="0" y="0"/>
            <a:chExt cx="12985605" cy="10043766"/>
          </a:xfrm>
        </p:grpSpPr>
        <p:sp>
          <p:nvSpPr>
            <p:cNvPr name="TextBox 6" id="6"/>
            <p:cNvSpPr txBox="true"/>
            <p:nvPr/>
          </p:nvSpPr>
          <p:spPr>
            <a:xfrm rot="0">
              <a:off x="1330815" y="128738"/>
              <a:ext cx="11654790" cy="778090"/>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Introduction</a:t>
              </a:r>
            </a:p>
          </p:txBody>
        </p:sp>
        <p:sp>
          <p:nvSpPr>
            <p:cNvPr name="Freeform 7" id="7"/>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8" id="8"/>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strike="noStrike" u="none">
                  <a:solidFill>
                    <a:srgbClr val="FFFFFF"/>
                  </a:solidFill>
                  <a:latin typeface="HK Modular"/>
                </a:rPr>
                <a:t>1</a:t>
              </a:r>
            </a:p>
          </p:txBody>
        </p:sp>
        <p:sp>
          <p:nvSpPr>
            <p:cNvPr name="TextBox 9" id="9"/>
            <p:cNvSpPr txBox="true"/>
            <p:nvPr/>
          </p:nvSpPr>
          <p:spPr>
            <a:xfrm rot="0">
              <a:off x="1330815" y="1404304"/>
              <a:ext cx="11654790" cy="778090"/>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Existing System</a:t>
              </a:r>
            </a:p>
          </p:txBody>
        </p:sp>
        <p:sp>
          <p:nvSpPr>
            <p:cNvPr name="Freeform 10" id="10"/>
            <p:cNvSpPr/>
            <p:nvPr/>
          </p:nvSpPr>
          <p:spPr>
            <a:xfrm flipH="false" flipV="false" rot="0">
              <a:off x="0" y="1275565"/>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11" id="11"/>
            <p:cNvSpPr txBox="true"/>
            <p:nvPr/>
          </p:nvSpPr>
          <p:spPr>
            <a:xfrm rot="0">
              <a:off x="345539" y="1569420"/>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2</a:t>
              </a:r>
            </a:p>
          </p:txBody>
        </p:sp>
        <p:sp>
          <p:nvSpPr>
            <p:cNvPr name="TextBox 12" id="12"/>
            <p:cNvSpPr txBox="true"/>
            <p:nvPr/>
          </p:nvSpPr>
          <p:spPr>
            <a:xfrm rot="0">
              <a:off x="1330815" y="2679869"/>
              <a:ext cx="11654790" cy="778090"/>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Technologies Used</a:t>
              </a:r>
            </a:p>
          </p:txBody>
        </p:sp>
        <p:sp>
          <p:nvSpPr>
            <p:cNvPr name="Freeform 13" id="13"/>
            <p:cNvSpPr/>
            <p:nvPr/>
          </p:nvSpPr>
          <p:spPr>
            <a:xfrm flipH="false" flipV="false" rot="0">
              <a:off x="0" y="2551131"/>
              <a:ext cx="1111530" cy="1111558"/>
            </a:xfrm>
            <a:custGeom>
              <a:avLst/>
              <a:gdLst/>
              <a:ahLst/>
              <a:cxnLst/>
              <a:rect r="r" b="b" t="t" l="l"/>
              <a:pathLst>
                <a:path h="1111558" w="1111530">
                  <a:moveTo>
                    <a:pt x="0" y="0"/>
                  </a:moveTo>
                  <a:lnTo>
                    <a:pt x="1111530" y="0"/>
                  </a:lnTo>
                  <a:lnTo>
                    <a:pt x="1111530" y="1111558"/>
                  </a:lnTo>
                  <a:lnTo>
                    <a:pt x="0" y="1111558"/>
                  </a:lnTo>
                  <a:lnTo>
                    <a:pt x="0" y="0"/>
                  </a:lnTo>
                  <a:close/>
                </a:path>
              </a:pathLst>
            </a:custGeom>
            <a:blipFill>
              <a:blip r:embed="rId5"/>
              <a:stretch>
                <a:fillRect l="-1" t="0" r="-1" b="0"/>
              </a:stretch>
            </a:blipFill>
          </p:spPr>
        </p:sp>
        <p:sp>
          <p:nvSpPr>
            <p:cNvPr name="TextBox 14" id="14"/>
            <p:cNvSpPr txBox="true"/>
            <p:nvPr/>
          </p:nvSpPr>
          <p:spPr>
            <a:xfrm rot="0">
              <a:off x="345539" y="2844985"/>
              <a:ext cx="420453" cy="476224"/>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3</a:t>
              </a:r>
            </a:p>
          </p:txBody>
        </p:sp>
        <p:sp>
          <p:nvSpPr>
            <p:cNvPr name="TextBox 15" id="15"/>
            <p:cNvSpPr txBox="true"/>
            <p:nvPr/>
          </p:nvSpPr>
          <p:spPr>
            <a:xfrm rot="0">
              <a:off x="1330815" y="3955434"/>
              <a:ext cx="11654790" cy="778090"/>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Proposed System</a:t>
              </a:r>
            </a:p>
          </p:txBody>
        </p:sp>
        <p:sp>
          <p:nvSpPr>
            <p:cNvPr name="Freeform 16" id="16"/>
            <p:cNvSpPr/>
            <p:nvPr/>
          </p:nvSpPr>
          <p:spPr>
            <a:xfrm flipH="false" flipV="false" rot="0">
              <a:off x="0" y="3826696"/>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17" id="17"/>
            <p:cNvSpPr txBox="true"/>
            <p:nvPr/>
          </p:nvSpPr>
          <p:spPr>
            <a:xfrm rot="0">
              <a:off x="345539" y="4120550"/>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4</a:t>
              </a:r>
            </a:p>
          </p:txBody>
        </p:sp>
        <p:sp>
          <p:nvSpPr>
            <p:cNvPr name="TextBox 18" id="18"/>
            <p:cNvSpPr txBox="true"/>
            <p:nvPr/>
          </p:nvSpPr>
          <p:spPr>
            <a:xfrm rot="0">
              <a:off x="1330815" y="5231000"/>
              <a:ext cx="11654790" cy="778090"/>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Architecture of the system</a:t>
              </a:r>
            </a:p>
          </p:txBody>
        </p:sp>
        <p:sp>
          <p:nvSpPr>
            <p:cNvPr name="Freeform 19" id="19"/>
            <p:cNvSpPr/>
            <p:nvPr/>
          </p:nvSpPr>
          <p:spPr>
            <a:xfrm flipH="false" flipV="false" rot="0">
              <a:off x="0" y="5102261"/>
              <a:ext cx="1111530" cy="1111530"/>
            </a:xfrm>
            <a:custGeom>
              <a:avLst/>
              <a:gdLst/>
              <a:ahLst/>
              <a:cxnLst/>
              <a:rect r="r" b="b" t="t" l="l"/>
              <a:pathLst>
                <a:path h="1111530" w="1111530">
                  <a:moveTo>
                    <a:pt x="0" y="0"/>
                  </a:moveTo>
                  <a:lnTo>
                    <a:pt x="1111530" y="0"/>
                  </a:lnTo>
                  <a:lnTo>
                    <a:pt x="1111530" y="1111531"/>
                  </a:lnTo>
                  <a:lnTo>
                    <a:pt x="0" y="1111531"/>
                  </a:lnTo>
                  <a:lnTo>
                    <a:pt x="0" y="0"/>
                  </a:lnTo>
                  <a:close/>
                </a:path>
              </a:pathLst>
            </a:custGeom>
            <a:blipFill>
              <a:blip r:embed="rId5"/>
              <a:stretch>
                <a:fillRect l="0" t="0" r="0" b="0"/>
              </a:stretch>
            </a:blipFill>
          </p:spPr>
        </p:sp>
        <p:sp>
          <p:nvSpPr>
            <p:cNvPr name="TextBox 20" id="20"/>
            <p:cNvSpPr txBox="true"/>
            <p:nvPr/>
          </p:nvSpPr>
          <p:spPr>
            <a:xfrm rot="0">
              <a:off x="345539" y="5396116"/>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5</a:t>
              </a:r>
            </a:p>
          </p:txBody>
        </p:sp>
        <p:sp>
          <p:nvSpPr>
            <p:cNvPr name="Freeform 21" id="21"/>
            <p:cNvSpPr/>
            <p:nvPr/>
          </p:nvSpPr>
          <p:spPr>
            <a:xfrm flipH="false" flipV="false" rot="0">
              <a:off x="0" y="6378892"/>
              <a:ext cx="1111530" cy="1111558"/>
            </a:xfrm>
            <a:custGeom>
              <a:avLst/>
              <a:gdLst/>
              <a:ahLst/>
              <a:cxnLst/>
              <a:rect r="r" b="b" t="t" l="l"/>
              <a:pathLst>
                <a:path h="1111558" w="1111530">
                  <a:moveTo>
                    <a:pt x="0" y="0"/>
                  </a:moveTo>
                  <a:lnTo>
                    <a:pt x="1111530" y="0"/>
                  </a:lnTo>
                  <a:lnTo>
                    <a:pt x="1111530" y="1111558"/>
                  </a:lnTo>
                  <a:lnTo>
                    <a:pt x="0" y="1111558"/>
                  </a:lnTo>
                  <a:lnTo>
                    <a:pt x="0" y="0"/>
                  </a:lnTo>
                  <a:close/>
                </a:path>
              </a:pathLst>
            </a:custGeom>
            <a:blipFill>
              <a:blip r:embed="rId5"/>
              <a:stretch>
                <a:fillRect l="-1" t="0" r="-1" b="0"/>
              </a:stretch>
            </a:blipFill>
          </p:spPr>
        </p:sp>
        <p:sp>
          <p:nvSpPr>
            <p:cNvPr name="TextBox 22" id="22"/>
            <p:cNvSpPr txBox="true"/>
            <p:nvPr/>
          </p:nvSpPr>
          <p:spPr>
            <a:xfrm rot="0">
              <a:off x="1330815" y="6507511"/>
              <a:ext cx="11654790" cy="778090"/>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Implementation</a:t>
              </a:r>
            </a:p>
          </p:txBody>
        </p:sp>
        <p:sp>
          <p:nvSpPr>
            <p:cNvPr name="TextBox 23" id="23"/>
            <p:cNvSpPr txBox="true"/>
            <p:nvPr/>
          </p:nvSpPr>
          <p:spPr>
            <a:xfrm rot="0">
              <a:off x="345539" y="6672746"/>
              <a:ext cx="420453" cy="476224"/>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6</a:t>
              </a:r>
            </a:p>
          </p:txBody>
        </p:sp>
        <p:sp>
          <p:nvSpPr>
            <p:cNvPr name="Freeform 24" id="24"/>
            <p:cNvSpPr/>
            <p:nvPr/>
          </p:nvSpPr>
          <p:spPr>
            <a:xfrm flipH="false" flipV="false" rot="0">
              <a:off x="0" y="7655550"/>
              <a:ext cx="1111530" cy="1111558"/>
            </a:xfrm>
            <a:custGeom>
              <a:avLst/>
              <a:gdLst/>
              <a:ahLst/>
              <a:cxnLst/>
              <a:rect r="r" b="b" t="t" l="l"/>
              <a:pathLst>
                <a:path h="1111558" w="1111530">
                  <a:moveTo>
                    <a:pt x="0" y="0"/>
                  </a:moveTo>
                  <a:lnTo>
                    <a:pt x="1111530" y="0"/>
                  </a:lnTo>
                  <a:lnTo>
                    <a:pt x="1111530" y="1111558"/>
                  </a:lnTo>
                  <a:lnTo>
                    <a:pt x="0" y="1111558"/>
                  </a:lnTo>
                  <a:lnTo>
                    <a:pt x="0" y="0"/>
                  </a:lnTo>
                  <a:close/>
                </a:path>
              </a:pathLst>
            </a:custGeom>
            <a:blipFill>
              <a:blip r:embed="rId5"/>
              <a:stretch>
                <a:fillRect l="-1" t="0" r="-1" b="0"/>
              </a:stretch>
            </a:blipFill>
          </p:spPr>
        </p:sp>
        <p:sp>
          <p:nvSpPr>
            <p:cNvPr name="TextBox 25" id="25"/>
            <p:cNvSpPr txBox="true"/>
            <p:nvPr/>
          </p:nvSpPr>
          <p:spPr>
            <a:xfrm rot="0">
              <a:off x="1330815" y="7784170"/>
              <a:ext cx="11654790" cy="778090"/>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Output</a:t>
              </a:r>
            </a:p>
          </p:txBody>
        </p:sp>
        <p:sp>
          <p:nvSpPr>
            <p:cNvPr name="TextBox 26" id="26"/>
            <p:cNvSpPr txBox="true"/>
            <p:nvPr/>
          </p:nvSpPr>
          <p:spPr>
            <a:xfrm rot="0">
              <a:off x="345539" y="7949404"/>
              <a:ext cx="420453" cy="476224"/>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7</a:t>
              </a:r>
            </a:p>
          </p:txBody>
        </p:sp>
        <p:sp>
          <p:nvSpPr>
            <p:cNvPr name="Freeform 27" id="27"/>
            <p:cNvSpPr/>
            <p:nvPr/>
          </p:nvSpPr>
          <p:spPr>
            <a:xfrm flipH="false" flipV="false" rot="0">
              <a:off x="0" y="8932208"/>
              <a:ext cx="1111530" cy="1111558"/>
            </a:xfrm>
            <a:custGeom>
              <a:avLst/>
              <a:gdLst/>
              <a:ahLst/>
              <a:cxnLst/>
              <a:rect r="r" b="b" t="t" l="l"/>
              <a:pathLst>
                <a:path h="1111558" w="1111530">
                  <a:moveTo>
                    <a:pt x="0" y="0"/>
                  </a:moveTo>
                  <a:lnTo>
                    <a:pt x="1111530" y="0"/>
                  </a:lnTo>
                  <a:lnTo>
                    <a:pt x="1111530" y="1111558"/>
                  </a:lnTo>
                  <a:lnTo>
                    <a:pt x="0" y="1111558"/>
                  </a:lnTo>
                  <a:lnTo>
                    <a:pt x="0" y="0"/>
                  </a:lnTo>
                  <a:close/>
                </a:path>
              </a:pathLst>
            </a:custGeom>
            <a:blipFill>
              <a:blip r:embed="rId5"/>
              <a:stretch>
                <a:fillRect l="-1" t="0" r="-1" b="0"/>
              </a:stretch>
            </a:blipFill>
          </p:spPr>
        </p:sp>
        <p:sp>
          <p:nvSpPr>
            <p:cNvPr name="TextBox 28" id="28"/>
            <p:cNvSpPr txBox="true"/>
            <p:nvPr/>
          </p:nvSpPr>
          <p:spPr>
            <a:xfrm rot="0">
              <a:off x="1330815" y="9060828"/>
              <a:ext cx="11654790" cy="778090"/>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Conclusion and Future Enhancement</a:t>
              </a:r>
            </a:p>
          </p:txBody>
        </p:sp>
        <p:sp>
          <p:nvSpPr>
            <p:cNvPr name="TextBox 29" id="29"/>
            <p:cNvSpPr txBox="true"/>
            <p:nvPr/>
          </p:nvSpPr>
          <p:spPr>
            <a:xfrm rot="0">
              <a:off x="345539" y="9226062"/>
              <a:ext cx="420453" cy="476224"/>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8</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496BE">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91717"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813"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22134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397787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2258466" y="2859805"/>
            <a:ext cx="13771067" cy="5869917"/>
          </a:xfrm>
          <a:custGeom>
            <a:avLst/>
            <a:gdLst/>
            <a:ahLst/>
            <a:cxnLst/>
            <a:rect r="r" b="b" t="t" l="l"/>
            <a:pathLst>
              <a:path h="5869917" w="1377106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658045" y="5385978"/>
            <a:ext cx="10049805" cy="2702620"/>
          </a:xfrm>
          <a:prstGeom prst="rect">
            <a:avLst/>
          </a:prstGeom>
        </p:spPr>
        <p:txBody>
          <a:bodyPr anchor="t" rtlCol="false" tIns="0" lIns="0" bIns="0" rIns="0">
            <a:spAutoFit/>
          </a:bodyPr>
          <a:lstStyle/>
          <a:p>
            <a:pPr algn="just">
              <a:lnSpc>
                <a:spcPts val="4336"/>
              </a:lnSpc>
              <a:spcBef>
                <a:spcPct val="0"/>
              </a:spcBef>
            </a:pPr>
            <a:r>
              <a:rPr lang="en-US" sz="3097">
                <a:solidFill>
                  <a:srgbClr val="FFFFFF"/>
                </a:solidFill>
                <a:latin typeface="Tomorrow"/>
              </a:rPr>
              <a:t>The chatbot processes user queries, retrieves relevant information from the PDF content, and provides accurate responses, thereby enhancing document accessibility and efficiency in information retrieval.</a:t>
            </a:r>
          </a:p>
        </p:txBody>
      </p:sp>
      <p:sp>
        <p:nvSpPr>
          <p:cNvPr name="Freeform 8" id="8"/>
          <p:cNvSpPr/>
          <p:nvPr/>
        </p:nvSpPr>
        <p:spPr>
          <a:xfrm flipH="true" flipV="false" rot="0">
            <a:off x="13809100" y="5452653"/>
            <a:ext cx="4973254" cy="5100773"/>
          </a:xfrm>
          <a:custGeom>
            <a:avLst/>
            <a:gdLst/>
            <a:ahLst/>
            <a:cxnLst/>
            <a:rect r="r" b="b" t="t" l="l"/>
            <a:pathLst>
              <a:path h="5100773" w="4973254">
                <a:moveTo>
                  <a:pt x="4973254" y="0"/>
                </a:moveTo>
                <a:lnTo>
                  <a:pt x="0" y="0"/>
                </a:lnTo>
                <a:lnTo>
                  <a:pt x="0" y="5100773"/>
                </a:lnTo>
                <a:lnTo>
                  <a:pt x="4973254" y="5100773"/>
                </a:lnTo>
                <a:lnTo>
                  <a:pt x="4973254" y="0"/>
                </a:lnTo>
                <a:close/>
              </a:path>
            </a:pathLst>
          </a:custGeom>
          <a:blipFill>
            <a:blip r:embed="rId6"/>
            <a:stretch>
              <a:fillRect l="0" t="0" r="0" b="0"/>
            </a:stretch>
          </a:blipFill>
        </p:spPr>
      </p:sp>
      <p:sp>
        <p:nvSpPr>
          <p:cNvPr name="TextBox 9" id="9"/>
          <p:cNvSpPr txBox="true"/>
          <p:nvPr/>
        </p:nvSpPr>
        <p:spPr>
          <a:xfrm rot="0">
            <a:off x="2254557" y="1141533"/>
            <a:ext cx="6428390" cy="726117"/>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rPr>
              <a:t>Introduction</a:t>
            </a:r>
          </a:p>
        </p:txBody>
      </p:sp>
      <p:grpSp>
        <p:nvGrpSpPr>
          <p:cNvPr name="Group 10" id="10"/>
          <p:cNvGrpSpPr/>
          <p:nvPr/>
        </p:nvGrpSpPr>
        <p:grpSpPr>
          <a:xfrm rot="0">
            <a:off x="1021921" y="1028700"/>
            <a:ext cx="1037426" cy="1037426"/>
            <a:chOff x="0" y="0"/>
            <a:chExt cx="1383234" cy="1383234"/>
          </a:xfrm>
        </p:grpSpPr>
        <p:sp>
          <p:nvSpPr>
            <p:cNvPr name="Freeform 11" id="11"/>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7"/>
              <a:stretch>
                <a:fillRect l="0" t="0" r="0" b="0"/>
              </a:stretch>
            </a:blipFill>
          </p:spPr>
        </p:sp>
        <p:sp>
          <p:nvSpPr>
            <p:cNvPr name="TextBox 12" id="12"/>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strike="noStrike" u="none">
                  <a:solidFill>
                    <a:srgbClr val="FFFFFF"/>
                  </a:solidFill>
                  <a:latin typeface="HK Modular"/>
                </a:rPr>
                <a:t>1</a:t>
              </a:r>
            </a:p>
          </p:txBody>
        </p:sp>
      </p:grpSp>
      <p:sp>
        <p:nvSpPr>
          <p:cNvPr name="TextBox 13" id="13"/>
          <p:cNvSpPr txBox="true"/>
          <p:nvPr/>
        </p:nvSpPr>
        <p:spPr>
          <a:xfrm rot="0">
            <a:off x="3658045" y="3526730"/>
            <a:ext cx="10049805" cy="1616770"/>
          </a:xfrm>
          <a:prstGeom prst="rect">
            <a:avLst/>
          </a:prstGeom>
        </p:spPr>
        <p:txBody>
          <a:bodyPr anchor="t" rtlCol="false" tIns="0" lIns="0" bIns="0" rIns="0">
            <a:spAutoFit/>
          </a:bodyPr>
          <a:lstStyle/>
          <a:p>
            <a:pPr algn="just">
              <a:lnSpc>
                <a:spcPts val="4336"/>
              </a:lnSpc>
              <a:spcBef>
                <a:spcPct val="0"/>
              </a:spcBef>
            </a:pPr>
            <a:r>
              <a:rPr lang="en-US" sz="3097">
                <a:solidFill>
                  <a:srgbClr val="FFFFFF"/>
                </a:solidFill>
                <a:latin typeface="Tomorrow"/>
              </a:rPr>
              <a:t>The "PDF GENIE: INTERACTIVE Q&amp;A WITH ADVANCED AI INTEGRATION" project introduces a transformative approach to interacting with PDF documents.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66732"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88634"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144000"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4699366"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2254557" y="6066234"/>
            <a:ext cx="14672878" cy="2739306"/>
            <a:chOff x="0" y="0"/>
            <a:chExt cx="19563837" cy="3652408"/>
          </a:xfrm>
        </p:grpSpPr>
        <p:sp>
          <p:nvSpPr>
            <p:cNvPr name="Freeform 7" id="7"/>
            <p:cNvSpPr/>
            <p:nvPr/>
          </p:nvSpPr>
          <p:spPr>
            <a:xfrm flipH="false" flipV="false" rot="0">
              <a:off x="7391127" y="654878"/>
              <a:ext cx="12172711" cy="2997530"/>
            </a:xfrm>
            <a:custGeom>
              <a:avLst/>
              <a:gdLst/>
              <a:ahLst/>
              <a:cxnLst/>
              <a:rect r="r" b="b" t="t" l="l"/>
              <a:pathLst>
                <a:path h="2997530" w="12172711">
                  <a:moveTo>
                    <a:pt x="0" y="0"/>
                  </a:moveTo>
                  <a:lnTo>
                    <a:pt x="12172710" y="0"/>
                  </a:lnTo>
                  <a:lnTo>
                    <a:pt x="12172710" y="2997530"/>
                  </a:lnTo>
                  <a:lnTo>
                    <a:pt x="0" y="2997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822909" y="1280729"/>
              <a:ext cx="11309146" cy="1688677"/>
            </a:xfrm>
            <a:prstGeom prst="rect">
              <a:avLst/>
            </a:prstGeom>
          </p:spPr>
          <p:txBody>
            <a:bodyPr anchor="t" rtlCol="false" tIns="0" lIns="0" bIns="0" rIns="0">
              <a:spAutoFit/>
            </a:bodyPr>
            <a:lstStyle/>
            <a:p>
              <a:pPr algn="ctr" marL="0" indent="0" lvl="0">
                <a:lnSpc>
                  <a:spcPts val="3430"/>
                </a:lnSpc>
                <a:spcBef>
                  <a:spcPct val="0"/>
                </a:spcBef>
              </a:pPr>
              <a:r>
                <a:rPr lang="en-US" sz="2450">
                  <a:solidFill>
                    <a:srgbClr val="FFFFFF"/>
                  </a:solidFill>
                  <a:latin typeface="Tomorrow"/>
                </a:rPr>
                <a:t>TRADITIONAL SEARCH FUNCTIONS DO NOT SEEM TO RECOGNIZE THE CONTEXT NECESSARY TO UNDERSTAND ADVANCED REQUESTS</a:t>
              </a:r>
            </a:p>
          </p:txBody>
        </p:sp>
        <p:sp>
          <p:nvSpPr>
            <p:cNvPr name="Freeform 9" id="9"/>
            <p:cNvSpPr/>
            <p:nvPr/>
          </p:nvSpPr>
          <p:spPr>
            <a:xfrm flipH="false" flipV="true" rot="0">
              <a:off x="2255279" y="982116"/>
              <a:ext cx="5161248" cy="1301065"/>
            </a:xfrm>
            <a:custGeom>
              <a:avLst/>
              <a:gdLst/>
              <a:ahLst/>
              <a:cxnLst/>
              <a:rect r="r" b="b" t="t" l="l"/>
              <a:pathLst>
                <a:path h="1301065" w="5161248">
                  <a:moveTo>
                    <a:pt x="0" y="1301065"/>
                  </a:moveTo>
                  <a:lnTo>
                    <a:pt x="5161248" y="1301065"/>
                  </a:lnTo>
                  <a:lnTo>
                    <a:pt x="5161248" y="0"/>
                  </a:lnTo>
                  <a:lnTo>
                    <a:pt x="0" y="0"/>
                  </a:lnTo>
                  <a:lnTo>
                    <a:pt x="0" y="130106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0" y="0"/>
              <a:ext cx="3703798" cy="3588055"/>
            </a:xfrm>
            <a:custGeom>
              <a:avLst/>
              <a:gdLst/>
              <a:ahLst/>
              <a:cxnLst/>
              <a:rect r="r" b="b" t="t" l="l"/>
              <a:pathLst>
                <a:path h="3588055" w="3703798">
                  <a:moveTo>
                    <a:pt x="0" y="0"/>
                  </a:moveTo>
                  <a:lnTo>
                    <a:pt x="3703798" y="0"/>
                  </a:lnTo>
                  <a:lnTo>
                    <a:pt x="3703798" y="3588055"/>
                  </a:lnTo>
                  <a:lnTo>
                    <a:pt x="0" y="3588055"/>
                  </a:lnTo>
                  <a:lnTo>
                    <a:pt x="0" y="0"/>
                  </a:lnTo>
                  <a:close/>
                </a:path>
              </a:pathLst>
            </a:custGeom>
            <a:blipFill>
              <a:blip r:embed="rId8"/>
              <a:stretch>
                <a:fillRect l="0" t="0" r="0" b="0"/>
              </a:stretch>
            </a:blipFill>
          </p:spPr>
        </p:sp>
      </p:grpSp>
      <p:grpSp>
        <p:nvGrpSpPr>
          <p:cNvPr name="Group 11" id="11"/>
          <p:cNvGrpSpPr/>
          <p:nvPr/>
        </p:nvGrpSpPr>
        <p:grpSpPr>
          <a:xfrm rot="0">
            <a:off x="1021921" y="1028700"/>
            <a:ext cx="1037426" cy="1037452"/>
            <a:chOff x="0" y="0"/>
            <a:chExt cx="1383234" cy="1383269"/>
          </a:xfrm>
        </p:grpSpPr>
        <p:sp>
          <p:nvSpPr>
            <p:cNvPr name="Freeform 12" id="12"/>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9"/>
              <a:stretch>
                <a:fillRect l="-1" t="0" r="-1" b="0"/>
              </a:stretch>
            </a:blipFill>
          </p:spPr>
        </p:sp>
        <p:sp>
          <p:nvSpPr>
            <p:cNvPr name="TextBox 13" id="13"/>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2</a:t>
              </a:r>
            </a:p>
          </p:txBody>
        </p:sp>
      </p:grpSp>
      <p:grpSp>
        <p:nvGrpSpPr>
          <p:cNvPr name="Group 14" id="14"/>
          <p:cNvGrpSpPr/>
          <p:nvPr/>
        </p:nvGrpSpPr>
        <p:grpSpPr>
          <a:xfrm rot="0">
            <a:off x="2254557" y="2759651"/>
            <a:ext cx="13365018" cy="2592716"/>
            <a:chOff x="0" y="0"/>
            <a:chExt cx="17820025" cy="3456954"/>
          </a:xfrm>
        </p:grpSpPr>
        <p:sp>
          <p:nvSpPr>
            <p:cNvPr name="Freeform 15" id="15"/>
            <p:cNvSpPr/>
            <p:nvPr/>
          </p:nvSpPr>
          <p:spPr>
            <a:xfrm flipH="false" flipV="false" rot="0">
              <a:off x="6139976" y="527565"/>
              <a:ext cx="11680048" cy="2876212"/>
            </a:xfrm>
            <a:custGeom>
              <a:avLst/>
              <a:gdLst/>
              <a:ahLst/>
              <a:cxnLst/>
              <a:rect r="r" b="b" t="t" l="l"/>
              <a:pathLst>
                <a:path h="2876212" w="11680048">
                  <a:moveTo>
                    <a:pt x="0" y="0"/>
                  </a:moveTo>
                  <a:lnTo>
                    <a:pt x="11680049" y="0"/>
                  </a:lnTo>
                  <a:lnTo>
                    <a:pt x="11680049" y="2876212"/>
                  </a:lnTo>
                  <a:lnTo>
                    <a:pt x="0" y="2876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691255" y="1243936"/>
              <a:ext cx="10577491" cy="1117322"/>
            </a:xfrm>
            <a:prstGeom prst="rect">
              <a:avLst/>
            </a:prstGeom>
          </p:spPr>
          <p:txBody>
            <a:bodyPr anchor="t" rtlCol="false" tIns="0" lIns="0" bIns="0" rIns="0">
              <a:spAutoFit/>
            </a:bodyPr>
            <a:lstStyle/>
            <a:p>
              <a:pPr algn="ctr">
                <a:lnSpc>
                  <a:spcPts val="3423"/>
                </a:lnSpc>
                <a:spcBef>
                  <a:spcPct val="0"/>
                </a:spcBef>
              </a:pPr>
              <a:r>
                <a:rPr lang="en-US" sz="2445">
                  <a:solidFill>
                    <a:srgbClr val="FFFFFF"/>
                  </a:solidFill>
                  <a:latin typeface="Tomorrow"/>
                </a:rPr>
                <a:t>MANUAL SEARCH AND READ WHICH CAN BE VERY CUMBERSOME ESPECIALLY ON LARGE DOCUMENTS</a:t>
              </a:r>
            </a:p>
          </p:txBody>
        </p:sp>
        <p:sp>
          <p:nvSpPr>
            <p:cNvPr name="Freeform 17" id="17"/>
            <p:cNvSpPr/>
            <p:nvPr/>
          </p:nvSpPr>
          <p:spPr>
            <a:xfrm flipH="false" flipV="false" rot="0">
              <a:off x="1004129" y="1301086"/>
              <a:ext cx="5161248" cy="1301065"/>
            </a:xfrm>
            <a:custGeom>
              <a:avLst/>
              <a:gdLst/>
              <a:ahLst/>
              <a:cxnLst/>
              <a:rect r="r" b="b" t="t" l="l"/>
              <a:pathLst>
                <a:path h="1301065" w="5161248">
                  <a:moveTo>
                    <a:pt x="0" y="0"/>
                  </a:moveTo>
                  <a:lnTo>
                    <a:pt x="5161247" y="0"/>
                  </a:lnTo>
                  <a:lnTo>
                    <a:pt x="5161247" y="1301064"/>
                  </a:lnTo>
                  <a:lnTo>
                    <a:pt x="0" y="13010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0" y="0"/>
              <a:ext cx="2705067" cy="3456954"/>
            </a:xfrm>
            <a:custGeom>
              <a:avLst/>
              <a:gdLst/>
              <a:ahLst/>
              <a:cxnLst/>
              <a:rect r="r" b="b" t="t" l="l"/>
              <a:pathLst>
                <a:path h="3456954" w="2705067">
                  <a:moveTo>
                    <a:pt x="0" y="0"/>
                  </a:moveTo>
                  <a:lnTo>
                    <a:pt x="2705067" y="0"/>
                  </a:lnTo>
                  <a:lnTo>
                    <a:pt x="2705067" y="3456954"/>
                  </a:lnTo>
                  <a:lnTo>
                    <a:pt x="0" y="3456954"/>
                  </a:lnTo>
                  <a:lnTo>
                    <a:pt x="0" y="0"/>
                  </a:lnTo>
                  <a:close/>
                </a:path>
              </a:pathLst>
            </a:custGeom>
            <a:blipFill>
              <a:blip r:embed="rId10"/>
              <a:stretch>
                <a:fillRect l="0" t="0" r="0" b="0"/>
              </a:stretch>
            </a:blipFill>
          </p:spPr>
        </p:sp>
      </p:grpSp>
      <p:sp>
        <p:nvSpPr>
          <p:cNvPr name="TextBox 19" id="19"/>
          <p:cNvSpPr txBox="true"/>
          <p:nvPr/>
        </p:nvSpPr>
        <p:spPr>
          <a:xfrm rot="0">
            <a:off x="2254557" y="1141533"/>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rPr>
              <a:t>EXISTING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386787" y="2730518"/>
            <a:ext cx="5006444" cy="1232837"/>
          </a:xfrm>
          <a:custGeom>
            <a:avLst/>
            <a:gdLst/>
            <a:ahLst/>
            <a:cxnLst/>
            <a:rect r="r" b="b" t="t" l="l"/>
            <a:pathLst>
              <a:path h="1232837" w="5006444">
                <a:moveTo>
                  <a:pt x="0" y="0"/>
                </a:moveTo>
                <a:lnTo>
                  <a:pt x="5006444" y="0"/>
                </a:lnTo>
                <a:lnTo>
                  <a:pt x="5006444" y="1232837"/>
                </a:lnTo>
                <a:lnTo>
                  <a:pt x="0" y="1232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387555" y="2732778"/>
            <a:ext cx="2403213" cy="605810"/>
          </a:xfrm>
          <a:custGeom>
            <a:avLst/>
            <a:gdLst/>
            <a:ahLst/>
            <a:cxnLst/>
            <a:rect r="r" b="b" t="t" l="l"/>
            <a:pathLst>
              <a:path h="605810" w="2403213">
                <a:moveTo>
                  <a:pt x="2403214" y="0"/>
                </a:moveTo>
                <a:lnTo>
                  <a:pt x="0" y="0"/>
                </a:lnTo>
                <a:lnTo>
                  <a:pt x="0" y="605810"/>
                </a:lnTo>
                <a:lnTo>
                  <a:pt x="2403214" y="605810"/>
                </a:lnTo>
                <a:lnTo>
                  <a:pt x="24032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73354" y="3090828"/>
            <a:ext cx="4433309" cy="263114"/>
          </a:xfrm>
          <a:prstGeom prst="rect">
            <a:avLst/>
          </a:prstGeom>
        </p:spPr>
        <p:txBody>
          <a:bodyPr anchor="t" rtlCol="false" tIns="0" lIns="0" bIns="0" rIns="0">
            <a:spAutoFit/>
          </a:bodyPr>
          <a:lstStyle/>
          <a:p>
            <a:pPr algn="ctr" marL="0" indent="0" lvl="0">
              <a:lnSpc>
                <a:spcPts val="2070"/>
              </a:lnSpc>
            </a:pPr>
            <a:r>
              <a:rPr lang="en-US" sz="1815">
                <a:solidFill>
                  <a:srgbClr val="01FFFF"/>
                </a:solidFill>
                <a:latin typeface="HK Modular"/>
              </a:rPr>
              <a:t>Large Language Model </a:t>
            </a:r>
          </a:p>
        </p:txBody>
      </p:sp>
      <p:sp>
        <p:nvSpPr>
          <p:cNvPr name="Freeform 5" id="5"/>
          <p:cNvSpPr/>
          <p:nvPr/>
        </p:nvSpPr>
        <p:spPr>
          <a:xfrm flipH="false" flipV="false" rot="0">
            <a:off x="2386787" y="4113786"/>
            <a:ext cx="5006444" cy="1232837"/>
          </a:xfrm>
          <a:custGeom>
            <a:avLst/>
            <a:gdLst/>
            <a:ahLst/>
            <a:cxnLst/>
            <a:rect r="r" b="b" t="t" l="l"/>
            <a:pathLst>
              <a:path h="1232837" w="5006444">
                <a:moveTo>
                  <a:pt x="0" y="0"/>
                </a:moveTo>
                <a:lnTo>
                  <a:pt x="5006444" y="0"/>
                </a:lnTo>
                <a:lnTo>
                  <a:pt x="5006444" y="1232836"/>
                </a:lnTo>
                <a:lnTo>
                  <a:pt x="0" y="123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673354" y="4603453"/>
            <a:ext cx="4433309" cy="263114"/>
          </a:xfrm>
          <a:prstGeom prst="rect">
            <a:avLst/>
          </a:prstGeom>
        </p:spPr>
        <p:txBody>
          <a:bodyPr anchor="t" rtlCol="false" tIns="0" lIns="0" bIns="0" rIns="0">
            <a:spAutoFit/>
          </a:bodyPr>
          <a:lstStyle/>
          <a:p>
            <a:pPr algn="ctr" marL="0" indent="0" lvl="0">
              <a:lnSpc>
                <a:spcPts val="2070"/>
              </a:lnSpc>
              <a:spcBef>
                <a:spcPct val="0"/>
              </a:spcBef>
            </a:pPr>
            <a:r>
              <a:rPr lang="en-US" sz="1815">
                <a:solidFill>
                  <a:srgbClr val="01FFFF"/>
                </a:solidFill>
                <a:latin typeface="HK Modular"/>
              </a:rPr>
              <a:t>Langchain </a:t>
            </a:r>
          </a:p>
        </p:txBody>
      </p:sp>
      <p:sp>
        <p:nvSpPr>
          <p:cNvPr name="Freeform 7" id="7"/>
          <p:cNvSpPr/>
          <p:nvPr/>
        </p:nvSpPr>
        <p:spPr>
          <a:xfrm flipH="false" flipV="false" rot="0">
            <a:off x="2386787" y="5497053"/>
            <a:ext cx="5006444" cy="1232837"/>
          </a:xfrm>
          <a:custGeom>
            <a:avLst/>
            <a:gdLst/>
            <a:ahLst/>
            <a:cxnLst/>
            <a:rect r="r" b="b" t="t" l="l"/>
            <a:pathLst>
              <a:path h="1232837" w="5006444">
                <a:moveTo>
                  <a:pt x="0" y="0"/>
                </a:moveTo>
                <a:lnTo>
                  <a:pt x="5006444" y="0"/>
                </a:lnTo>
                <a:lnTo>
                  <a:pt x="5006444" y="1232837"/>
                </a:lnTo>
                <a:lnTo>
                  <a:pt x="0" y="1232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673354" y="5986721"/>
            <a:ext cx="4433309" cy="263114"/>
          </a:xfrm>
          <a:prstGeom prst="rect">
            <a:avLst/>
          </a:prstGeom>
        </p:spPr>
        <p:txBody>
          <a:bodyPr anchor="t" rtlCol="false" tIns="0" lIns="0" bIns="0" rIns="0">
            <a:spAutoFit/>
          </a:bodyPr>
          <a:lstStyle/>
          <a:p>
            <a:pPr algn="ctr" marL="0" indent="0" lvl="0">
              <a:lnSpc>
                <a:spcPts val="2070"/>
              </a:lnSpc>
              <a:spcBef>
                <a:spcPct val="0"/>
              </a:spcBef>
            </a:pPr>
            <a:r>
              <a:rPr lang="en-US" sz="1815">
                <a:solidFill>
                  <a:srgbClr val="01FFFF"/>
                </a:solidFill>
                <a:latin typeface="HK Modular"/>
              </a:rPr>
              <a:t>Pinecone DB</a:t>
            </a:r>
          </a:p>
        </p:txBody>
      </p:sp>
      <p:sp>
        <p:nvSpPr>
          <p:cNvPr name="Freeform 9" id="9"/>
          <p:cNvSpPr/>
          <p:nvPr/>
        </p:nvSpPr>
        <p:spPr>
          <a:xfrm flipH="false" flipV="false" rot="0">
            <a:off x="2386787" y="6880321"/>
            <a:ext cx="5006444" cy="1232837"/>
          </a:xfrm>
          <a:custGeom>
            <a:avLst/>
            <a:gdLst/>
            <a:ahLst/>
            <a:cxnLst/>
            <a:rect r="r" b="b" t="t" l="l"/>
            <a:pathLst>
              <a:path h="1232837" w="5006444">
                <a:moveTo>
                  <a:pt x="0" y="0"/>
                </a:moveTo>
                <a:lnTo>
                  <a:pt x="5006444" y="0"/>
                </a:lnTo>
                <a:lnTo>
                  <a:pt x="5006444" y="1232836"/>
                </a:lnTo>
                <a:lnTo>
                  <a:pt x="0" y="123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673354" y="7369988"/>
            <a:ext cx="4433309" cy="263114"/>
          </a:xfrm>
          <a:prstGeom prst="rect">
            <a:avLst/>
          </a:prstGeom>
        </p:spPr>
        <p:txBody>
          <a:bodyPr anchor="t" rtlCol="false" tIns="0" lIns="0" bIns="0" rIns="0">
            <a:spAutoFit/>
          </a:bodyPr>
          <a:lstStyle/>
          <a:p>
            <a:pPr algn="ctr" marL="0" indent="0" lvl="0">
              <a:lnSpc>
                <a:spcPts val="2070"/>
              </a:lnSpc>
              <a:spcBef>
                <a:spcPct val="0"/>
              </a:spcBef>
            </a:pPr>
            <a:r>
              <a:rPr lang="en-US" sz="1815">
                <a:solidFill>
                  <a:srgbClr val="01FFFF"/>
                </a:solidFill>
                <a:latin typeface="HK Modular"/>
              </a:rPr>
              <a:t>Vercel AI SDK</a:t>
            </a:r>
          </a:p>
        </p:txBody>
      </p:sp>
      <p:sp>
        <p:nvSpPr>
          <p:cNvPr name="Freeform 11" id="11"/>
          <p:cNvSpPr/>
          <p:nvPr/>
        </p:nvSpPr>
        <p:spPr>
          <a:xfrm flipH="false" flipV="false" rot="0">
            <a:off x="2386787" y="8263588"/>
            <a:ext cx="5006444" cy="1232837"/>
          </a:xfrm>
          <a:custGeom>
            <a:avLst/>
            <a:gdLst/>
            <a:ahLst/>
            <a:cxnLst/>
            <a:rect r="r" b="b" t="t" l="l"/>
            <a:pathLst>
              <a:path h="1232837" w="5006444">
                <a:moveTo>
                  <a:pt x="0" y="0"/>
                </a:moveTo>
                <a:lnTo>
                  <a:pt x="5006444" y="0"/>
                </a:lnTo>
                <a:lnTo>
                  <a:pt x="5006444" y="1232837"/>
                </a:lnTo>
                <a:lnTo>
                  <a:pt x="0" y="1232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673354" y="8753256"/>
            <a:ext cx="4433309" cy="263114"/>
          </a:xfrm>
          <a:prstGeom prst="rect">
            <a:avLst/>
          </a:prstGeom>
        </p:spPr>
        <p:txBody>
          <a:bodyPr anchor="t" rtlCol="false" tIns="0" lIns="0" bIns="0" rIns="0">
            <a:spAutoFit/>
          </a:bodyPr>
          <a:lstStyle/>
          <a:p>
            <a:pPr algn="ctr" marL="0" indent="0" lvl="0">
              <a:lnSpc>
                <a:spcPts val="2070"/>
              </a:lnSpc>
              <a:spcBef>
                <a:spcPct val="0"/>
              </a:spcBef>
            </a:pPr>
            <a:r>
              <a:rPr lang="en-US" sz="1815">
                <a:solidFill>
                  <a:srgbClr val="01FFFF"/>
                </a:solidFill>
                <a:latin typeface="HK Modular"/>
              </a:rPr>
              <a:t>Next Js</a:t>
            </a:r>
          </a:p>
        </p:txBody>
      </p:sp>
      <p:sp>
        <p:nvSpPr>
          <p:cNvPr name="TextBox 13" id="13"/>
          <p:cNvSpPr txBox="true"/>
          <p:nvPr/>
        </p:nvSpPr>
        <p:spPr>
          <a:xfrm rot="0">
            <a:off x="10077336" y="3045208"/>
            <a:ext cx="6181367" cy="453626"/>
          </a:xfrm>
          <a:prstGeom prst="rect">
            <a:avLst/>
          </a:prstGeom>
        </p:spPr>
        <p:txBody>
          <a:bodyPr anchor="t" rtlCol="false" tIns="0" lIns="0" bIns="0" rIns="0">
            <a:spAutoFit/>
          </a:bodyPr>
          <a:lstStyle/>
          <a:p>
            <a:pPr algn="l">
              <a:lnSpc>
                <a:spcPts val="3533"/>
              </a:lnSpc>
            </a:pPr>
            <a:r>
              <a:rPr lang="en-US" sz="3046">
                <a:solidFill>
                  <a:srgbClr val="FFFFFF"/>
                </a:solidFill>
                <a:latin typeface="Tomorrow"/>
              </a:rPr>
              <a:t>Summarize lengthy documents</a:t>
            </a:r>
          </a:p>
        </p:txBody>
      </p:sp>
      <p:sp>
        <p:nvSpPr>
          <p:cNvPr name="TextBox 14" id="14"/>
          <p:cNvSpPr txBox="true"/>
          <p:nvPr/>
        </p:nvSpPr>
        <p:spPr>
          <a:xfrm rot="0">
            <a:off x="10077336" y="4428476"/>
            <a:ext cx="5823877" cy="453626"/>
          </a:xfrm>
          <a:prstGeom prst="rect">
            <a:avLst/>
          </a:prstGeom>
        </p:spPr>
        <p:txBody>
          <a:bodyPr anchor="t" rtlCol="false" tIns="0" lIns="0" bIns="0" rIns="0">
            <a:spAutoFit/>
          </a:bodyPr>
          <a:lstStyle/>
          <a:p>
            <a:pPr algn="l" marL="0" indent="0" lvl="0">
              <a:lnSpc>
                <a:spcPts val="3533"/>
              </a:lnSpc>
              <a:spcBef>
                <a:spcPct val="0"/>
              </a:spcBef>
            </a:pPr>
            <a:r>
              <a:rPr lang="en-US" sz="3046">
                <a:solidFill>
                  <a:srgbClr val="FFFFFF"/>
                </a:solidFill>
                <a:latin typeface="Tomorrow"/>
              </a:rPr>
              <a:t>Language Model Framework</a:t>
            </a:r>
          </a:p>
        </p:txBody>
      </p:sp>
      <p:sp>
        <p:nvSpPr>
          <p:cNvPr name="TextBox 15" id="15"/>
          <p:cNvSpPr txBox="true"/>
          <p:nvPr/>
        </p:nvSpPr>
        <p:spPr>
          <a:xfrm rot="0">
            <a:off x="10077336" y="5811743"/>
            <a:ext cx="5823877" cy="453626"/>
          </a:xfrm>
          <a:prstGeom prst="rect">
            <a:avLst/>
          </a:prstGeom>
        </p:spPr>
        <p:txBody>
          <a:bodyPr anchor="t" rtlCol="false" tIns="0" lIns="0" bIns="0" rIns="0">
            <a:spAutoFit/>
          </a:bodyPr>
          <a:lstStyle/>
          <a:p>
            <a:pPr algn="l" marL="0" indent="0" lvl="0">
              <a:lnSpc>
                <a:spcPts val="3533"/>
              </a:lnSpc>
              <a:spcBef>
                <a:spcPct val="0"/>
              </a:spcBef>
            </a:pPr>
            <a:r>
              <a:rPr lang="en-US" sz="3046">
                <a:solidFill>
                  <a:srgbClr val="FFFFFF"/>
                </a:solidFill>
                <a:latin typeface="Tomorrow"/>
              </a:rPr>
              <a:t>Vector Database Service</a:t>
            </a:r>
          </a:p>
        </p:txBody>
      </p:sp>
      <p:sp>
        <p:nvSpPr>
          <p:cNvPr name="TextBox 16" id="16"/>
          <p:cNvSpPr txBox="true"/>
          <p:nvPr/>
        </p:nvSpPr>
        <p:spPr>
          <a:xfrm rot="0">
            <a:off x="10077336" y="7195011"/>
            <a:ext cx="5823877" cy="453626"/>
          </a:xfrm>
          <a:prstGeom prst="rect">
            <a:avLst/>
          </a:prstGeom>
        </p:spPr>
        <p:txBody>
          <a:bodyPr anchor="t" rtlCol="false" tIns="0" lIns="0" bIns="0" rIns="0">
            <a:spAutoFit/>
          </a:bodyPr>
          <a:lstStyle/>
          <a:p>
            <a:pPr algn="l" marL="0" indent="0" lvl="0">
              <a:lnSpc>
                <a:spcPts val="3533"/>
              </a:lnSpc>
              <a:spcBef>
                <a:spcPct val="0"/>
              </a:spcBef>
            </a:pPr>
            <a:r>
              <a:rPr lang="en-US" sz="3046">
                <a:solidFill>
                  <a:srgbClr val="FFFFFF"/>
                </a:solidFill>
                <a:latin typeface="Tomorrow"/>
              </a:rPr>
              <a:t>Rapid Deployment Toolkit</a:t>
            </a:r>
          </a:p>
        </p:txBody>
      </p:sp>
      <p:sp>
        <p:nvSpPr>
          <p:cNvPr name="TextBox 17" id="17"/>
          <p:cNvSpPr txBox="true"/>
          <p:nvPr/>
        </p:nvSpPr>
        <p:spPr>
          <a:xfrm rot="0">
            <a:off x="10077336" y="8578278"/>
            <a:ext cx="4904065" cy="453626"/>
          </a:xfrm>
          <a:prstGeom prst="rect">
            <a:avLst/>
          </a:prstGeom>
        </p:spPr>
        <p:txBody>
          <a:bodyPr anchor="t" rtlCol="false" tIns="0" lIns="0" bIns="0" rIns="0">
            <a:spAutoFit/>
          </a:bodyPr>
          <a:lstStyle/>
          <a:p>
            <a:pPr algn="l" marL="0" indent="0" lvl="0">
              <a:lnSpc>
                <a:spcPts val="3533"/>
              </a:lnSpc>
              <a:spcBef>
                <a:spcPct val="0"/>
              </a:spcBef>
            </a:pPr>
            <a:r>
              <a:rPr lang="en-US" sz="3046">
                <a:solidFill>
                  <a:srgbClr val="FFFFFF"/>
                </a:solidFill>
                <a:latin typeface="Tomorrow"/>
              </a:rPr>
              <a:t>React JS Framework</a:t>
            </a:r>
          </a:p>
        </p:txBody>
      </p:sp>
      <p:sp>
        <p:nvSpPr>
          <p:cNvPr name="Freeform 18" id="18"/>
          <p:cNvSpPr/>
          <p:nvPr/>
        </p:nvSpPr>
        <p:spPr>
          <a:xfrm flipH="false" flipV="false" rot="0">
            <a:off x="14981400" y="6241681"/>
            <a:ext cx="3625446" cy="4354890"/>
          </a:xfrm>
          <a:custGeom>
            <a:avLst/>
            <a:gdLst/>
            <a:ahLst/>
            <a:cxnLst/>
            <a:rect r="r" b="b" t="t" l="l"/>
            <a:pathLst>
              <a:path h="4354890" w="3625446">
                <a:moveTo>
                  <a:pt x="0" y="0"/>
                </a:moveTo>
                <a:lnTo>
                  <a:pt x="3625446" y="0"/>
                </a:lnTo>
                <a:lnTo>
                  <a:pt x="3625446" y="4354890"/>
                </a:lnTo>
                <a:lnTo>
                  <a:pt x="0" y="4354890"/>
                </a:lnTo>
                <a:lnTo>
                  <a:pt x="0" y="0"/>
                </a:lnTo>
                <a:close/>
              </a:path>
            </a:pathLst>
          </a:custGeom>
          <a:blipFill>
            <a:blip r:embed="rId6"/>
            <a:stretch>
              <a:fillRect l="0" t="0" r="0" b="0"/>
            </a:stretch>
          </a:blipFill>
        </p:spPr>
      </p:sp>
      <p:sp>
        <p:nvSpPr>
          <p:cNvPr name="Freeform 19" id="19"/>
          <p:cNvSpPr/>
          <p:nvPr/>
        </p:nvSpPr>
        <p:spPr>
          <a:xfrm flipH="true" flipV="false" rot="0">
            <a:off x="7387555" y="4115973"/>
            <a:ext cx="2403213" cy="605810"/>
          </a:xfrm>
          <a:custGeom>
            <a:avLst/>
            <a:gdLst/>
            <a:ahLst/>
            <a:cxnLst/>
            <a:rect r="r" b="b" t="t" l="l"/>
            <a:pathLst>
              <a:path h="605810" w="2403213">
                <a:moveTo>
                  <a:pt x="2403214" y="0"/>
                </a:moveTo>
                <a:lnTo>
                  <a:pt x="0" y="0"/>
                </a:lnTo>
                <a:lnTo>
                  <a:pt x="0" y="605810"/>
                </a:lnTo>
                <a:lnTo>
                  <a:pt x="2403214" y="605810"/>
                </a:lnTo>
                <a:lnTo>
                  <a:pt x="24032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0">
            <a:off x="7387555" y="5499168"/>
            <a:ext cx="2403213" cy="605810"/>
          </a:xfrm>
          <a:custGeom>
            <a:avLst/>
            <a:gdLst/>
            <a:ahLst/>
            <a:cxnLst/>
            <a:rect r="r" b="b" t="t" l="l"/>
            <a:pathLst>
              <a:path h="605810" w="2403213">
                <a:moveTo>
                  <a:pt x="2403214" y="0"/>
                </a:moveTo>
                <a:lnTo>
                  <a:pt x="0" y="0"/>
                </a:lnTo>
                <a:lnTo>
                  <a:pt x="0" y="605810"/>
                </a:lnTo>
                <a:lnTo>
                  <a:pt x="2403214" y="605810"/>
                </a:lnTo>
                <a:lnTo>
                  <a:pt x="24032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true" flipV="false" rot="0">
            <a:off x="7387555" y="6882363"/>
            <a:ext cx="2403213" cy="605810"/>
          </a:xfrm>
          <a:custGeom>
            <a:avLst/>
            <a:gdLst/>
            <a:ahLst/>
            <a:cxnLst/>
            <a:rect r="r" b="b" t="t" l="l"/>
            <a:pathLst>
              <a:path h="605810" w="2403213">
                <a:moveTo>
                  <a:pt x="2403214" y="0"/>
                </a:moveTo>
                <a:lnTo>
                  <a:pt x="0" y="0"/>
                </a:lnTo>
                <a:lnTo>
                  <a:pt x="0" y="605810"/>
                </a:lnTo>
                <a:lnTo>
                  <a:pt x="2403214" y="605810"/>
                </a:lnTo>
                <a:lnTo>
                  <a:pt x="24032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false" rot="0">
            <a:off x="7387555" y="8265557"/>
            <a:ext cx="2403213" cy="605810"/>
          </a:xfrm>
          <a:custGeom>
            <a:avLst/>
            <a:gdLst/>
            <a:ahLst/>
            <a:cxnLst/>
            <a:rect r="r" b="b" t="t" l="l"/>
            <a:pathLst>
              <a:path h="605810" w="2403213">
                <a:moveTo>
                  <a:pt x="2403214" y="0"/>
                </a:moveTo>
                <a:lnTo>
                  <a:pt x="0" y="0"/>
                </a:lnTo>
                <a:lnTo>
                  <a:pt x="0" y="605811"/>
                </a:lnTo>
                <a:lnTo>
                  <a:pt x="2403214" y="605811"/>
                </a:lnTo>
                <a:lnTo>
                  <a:pt x="24032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2254557" y="1141533"/>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rPr>
              <a:t>Technologies used</a:t>
            </a:r>
          </a:p>
        </p:txBody>
      </p:sp>
      <p:grpSp>
        <p:nvGrpSpPr>
          <p:cNvPr name="Group 24" id="24"/>
          <p:cNvGrpSpPr/>
          <p:nvPr/>
        </p:nvGrpSpPr>
        <p:grpSpPr>
          <a:xfrm rot="0">
            <a:off x="1021921" y="1028700"/>
            <a:ext cx="1037426" cy="1037452"/>
            <a:chOff x="0" y="0"/>
            <a:chExt cx="1383234" cy="1383269"/>
          </a:xfrm>
        </p:grpSpPr>
        <p:sp>
          <p:nvSpPr>
            <p:cNvPr name="Freeform 25" id="25"/>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7"/>
              <a:stretch>
                <a:fillRect l="-1" t="0" r="-1" b="0"/>
              </a:stretch>
            </a:blipFill>
          </p:spPr>
        </p:sp>
        <p:sp>
          <p:nvSpPr>
            <p:cNvPr name="TextBox 26" id="26"/>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3</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71103" y="-3227555"/>
            <a:ext cx="11749288" cy="13926958"/>
          </a:xfrm>
          <a:custGeom>
            <a:avLst/>
            <a:gdLst/>
            <a:ahLst/>
            <a:cxnLst/>
            <a:rect r="r" b="b" t="t" l="l"/>
            <a:pathLst>
              <a:path h="13926958" w="1174928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522571" y="2859235"/>
            <a:ext cx="2036126" cy="2104523"/>
          </a:xfrm>
          <a:custGeom>
            <a:avLst/>
            <a:gdLst/>
            <a:ahLst/>
            <a:cxnLst/>
            <a:rect r="r" b="b" t="t" l="l"/>
            <a:pathLst>
              <a:path h="2104523" w="2036126">
                <a:moveTo>
                  <a:pt x="2036125" y="0"/>
                </a:moveTo>
                <a:lnTo>
                  <a:pt x="0" y="0"/>
                </a:lnTo>
                <a:lnTo>
                  <a:pt x="0" y="2104523"/>
                </a:lnTo>
                <a:lnTo>
                  <a:pt x="2036125" y="2104523"/>
                </a:lnTo>
                <a:lnTo>
                  <a:pt x="2036125" y="0"/>
                </a:lnTo>
                <a:close/>
              </a:path>
            </a:pathLst>
          </a:custGeom>
          <a:blipFill>
            <a:blip r:embed="rId4"/>
            <a:stretch>
              <a:fillRect l="0" t="0" r="0" b="0"/>
            </a:stretch>
          </a:blipFill>
        </p:spPr>
      </p:sp>
      <p:sp>
        <p:nvSpPr>
          <p:cNvPr name="Freeform 4" id="4"/>
          <p:cNvSpPr/>
          <p:nvPr/>
        </p:nvSpPr>
        <p:spPr>
          <a:xfrm flipH="false" flipV="false" rot="288391">
            <a:off x="2288185" y="3093483"/>
            <a:ext cx="5830712" cy="5706810"/>
          </a:xfrm>
          <a:custGeom>
            <a:avLst/>
            <a:gdLst/>
            <a:ahLst/>
            <a:cxnLst/>
            <a:rect r="r" b="b" t="t" l="l"/>
            <a:pathLst>
              <a:path h="5706810" w="5830712">
                <a:moveTo>
                  <a:pt x="0" y="0"/>
                </a:moveTo>
                <a:lnTo>
                  <a:pt x="5830712" y="0"/>
                </a:lnTo>
                <a:lnTo>
                  <a:pt x="5830712" y="5706809"/>
                </a:lnTo>
                <a:lnTo>
                  <a:pt x="0" y="5706809"/>
                </a:lnTo>
                <a:lnTo>
                  <a:pt x="0" y="0"/>
                </a:lnTo>
                <a:close/>
              </a:path>
            </a:pathLst>
          </a:custGeom>
          <a:blipFill>
            <a:blip r:embed="rId5"/>
            <a:stretch>
              <a:fillRect l="0" t="0" r="0" b="0"/>
            </a:stretch>
          </a:blipFill>
        </p:spPr>
      </p:sp>
      <p:grpSp>
        <p:nvGrpSpPr>
          <p:cNvPr name="Group 5" id="5"/>
          <p:cNvGrpSpPr/>
          <p:nvPr/>
        </p:nvGrpSpPr>
        <p:grpSpPr>
          <a:xfrm rot="0">
            <a:off x="9144000" y="2644364"/>
            <a:ext cx="7705112" cy="1897384"/>
            <a:chOff x="0" y="0"/>
            <a:chExt cx="10273483" cy="2529845"/>
          </a:xfrm>
        </p:grpSpPr>
        <p:sp>
          <p:nvSpPr>
            <p:cNvPr name="Freeform 6" id="6"/>
            <p:cNvSpPr/>
            <p:nvPr/>
          </p:nvSpPr>
          <p:spPr>
            <a:xfrm flipH="false" flipV="false" rot="0">
              <a:off x="0" y="0"/>
              <a:ext cx="10273483" cy="2529845"/>
            </a:xfrm>
            <a:custGeom>
              <a:avLst/>
              <a:gdLst/>
              <a:ahLst/>
              <a:cxnLst/>
              <a:rect r="r" b="b" t="t" l="l"/>
              <a:pathLst>
                <a:path h="2529845" w="10273483">
                  <a:moveTo>
                    <a:pt x="0" y="0"/>
                  </a:moveTo>
                  <a:lnTo>
                    <a:pt x="10273483" y="0"/>
                  </a:lnTo>
                  <a:lnTo>
                    <a:pt x="10273483" y="2529845"/>
                  </a:lnTo>
                  <a:lnTo>
                    <a:pt x="0" y="25298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60941" y="640286"/>
              <a:ext cx="9551601" cy="1179423"/>
            </a:xfrm>
            <a:prstGeom prst="rect">
              <a:avLst/>
            </a:prstGeom>
          </p:spPr>
          <p:txBody>
            <a:bodyPr anchor="t" rtlCol="false" tIns="0" lIns="0" bIns="0" rIns="0">
              <a:spAutoFit/>
            </a:bodyPr>
            <a:lstStyle/>
            <a:p>
              <a:pPr algn="ctr">
                <a:lnSpc>
                  <a:spcPts val="3312"/>
                </a:lnSpc>
              </a:pPr>
              <a:r>
                <a:rPr lang="en-US" sz="3345">
                  <a:solidFill>
                    <a:srgbClr val="FFFFFF"/>
                  </a:solidFill>
                  <a:latin typeface="Tomorrow"/>
                </a:rPr>
                <a:t>USER INTERFACE AND PDF PROCESSING</a:t>
              </a:r>
            </a:p>
          </p:txBody>
        </p:sp>
      </p:grpSp>
      <p:sp>
        <p:nvSpPr>
          <p:cNvPr name="TextBox 8" id="8"/>
          <p:cNvSpPr txBox="true"/>
          <p:nvPr/>
        </p:nvSpPr>
        <p:spPr>
          <a:xfrm rot="0">
            <a:off x="2254557" y="1141533"/>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rPr>
              <a:t>PROPOSED system</a:t>
            </a:r>
          </a:p>
        </p:txBody>
      </p:sp>
      <p:grpSp>
        <p:nvGrpSpPr>
          <p:cNvPr name="Group 9" id="9"/>
          <p:cNvGrpSpPr/>
          <p:nvPr/>
        </p:nvGrpSpPr>
        <p:grpSpPr>
          <a:xfrm rot="0">
            <a:off x="1021921" y="1028700"/>
            <a:ext cx="1037426" cy="1037452"/>
            <a:chOff x="0" y="0"/>
            <a:chExt cx="1383234" cy="1383269"/>
          </a:xfrm>
        </p:grpSpPr>
        <p:sp>
          <p:nvSpPr>
            <p:cNvPr name="Freeform 10" id="10"/>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8"/>
              <a:stretch>
                <a:fillRect l="-1" t="0" r="-1" b="0"/>
              </a:stretch>
            </a:blipFill>
          </p:spPr>
        </p:sp>
        <p:sp>
          <p:nvSpPr>
            <p:cNvPr name="TextBox 11" id="11"/>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4</a:t>
              </a:r>
            </a:p>
          </p:txBody>
        </p:sp>
      </p:grpSp>
      <p:grpSp>
        <p:nvGrpSpPr>
          <p:cNvPr name="Group 12" id="12"/>
          <p:cNvGrpSpPr/>
          <p:nvPr/>
        </p:nvGrpSpPr>
        <p:grpSpPr>
          <a:xfrm rot="0">
            <a:off x="9144000" y="4728226"/>
            <a:ext cx="7705112" cy="2316484"/>
            <a:chOff x="0" y="0"/>
            <a:chExt cx="10273483" cy="3088645"/>
          </a:xfrm>
        </p:grpSpPr>
        <p:sp>
          <p:nvSpPr>
            <p:cNvPr name="Freeform 13" id="13"/>
            <p:cNvSpPr/>
            <p:nvPr/>
          </p:nvSpPr>
          <p:spPr>
            <a:xfrm flipH="false" flipV="false" rot="0">
              <a:off x="0" y="0"/>
              <a:ext cx="10273483" cy="3088645"/>
            </a:xfrm>
            <a:custGeom>
              <a:avLst/>
              <a:gdLst/>
              <a:ahLst/>
              <a:cxnLst/>
              <a:rect r="r" b="b" t="t" l="l"/>
              <a:pathLst>
                <a:path h="3088645" w="10273483">
                  <a:moveTo>
                    <a:pt x="0" y="0"/>
                  </a:moveTo>
                  <a:lnTo>
                    <a:pt x="10273483" y="0"/>
                  </a:lnTo>
                  <a:lnTo>
                    <a:pt x="10273483" y="3088645"/>
                  </a:lnTo>
                  <a:lnTo>
                    <a:pt x="0" y="3088645"/>
                  </a:lnTo>
                  <a:lnTo>
                    <a:pt x="0" y="0"/>
                  </a:lnTo>
                  <a:close/>
                </a:path>
              </a:pathLst>
            </a:custGeom>
            <a:blipFill>
              <a:blip r:embed="rId6">
                <a:extLst>
                  <a:ext uri="{96DAC541-7B7A-43D3-8B79-37D633B846F1}">
                    <asvg:svgBlip xmlns:asvg="http://schemas.microsoft.com/office/drawing/2016/SVG/main" r:embed="rId7"/>
                  </a:ext>
                </a:extLst>
              </a:blip>
              <a:stretch>
                <a:fillRect l="-11044" t="0" r="-11044" b="0"/>
              </a:stretch>
            </a:blipFill>
            <a:ln cap="sq">
              <a:noFill/>
              <a:prstDash val="solid"/>
              <a:miter/>
            </a:ln>
          </p:spPr>
        </p:sp>
        <p:sp>
          <p:nvSpPr>
            <p:cNvPr name="TextBox 14" id="14"/>
            <p:cNvSpPr txBox="true"/>
            <p:nvPr/>
          </p:nvSpPr>
          <p:spPr>
            <a:xfrm rot="0">
              <a:off x="360941" y="908848"/>
              <a:ext cx="9551601" cy="1179423"/>
            </a:xfrm>
            <a:prstGeom prst="rect">
              <a:avLst/>
            </a:prstGeom>
          </p:spPr>
          <p:txBody>
            <a:bodyPr anchor="t" rtlCol="false" tIns="0" lIns="0" bIns="0" rIns="0">
              <a:spAutoFit/>
            </a:bodyPr>
            <a:lstStyle/>
            <a:p>
              <a:pPr algn="ctr" marL="0" indent="0" lvl="0">
                <a:lnSpc>
                  <a:spcPts val="3312"/>
                </a:lnSpc>
                <a:spcBef>
                  <a:spcPct val="0"/>
                </a:spcBef>
              </a:pPr>
              <a:r>
                <a:rPr lang="en-US" sz="3345">
                  <a:solidFill>
                    <a:srgbClr val="FFFFFF"/>
                  </a:solidFill>
                  <a:latin typeface="Tomorrow"/>
                </a:rPr>
                <a:t>KNOWLEDGE STORE AND RETRIEVAL</a:t>
              </a:r>
            </a:p>
          </p:txBody>
        </p:sp>
      </p:grpSp>
      <p:grpSp>
        <p:nvGrpSpPr>
          <p:cNvPr name="Group 15" id="15"/>
          <p:cNvGrpSpPr/>
          <p:nvPr/>
        </p:nvGrpSpPr>
        <p:grpSpPr>
          <a:xfrm rot="0">
            <a:off x="9144000" y="7235210"/>
            <a:ext cx="7705112" cy="2316484"/>
            <a:chOff x="0" y="0"/>
            <a:chExt cx="10273483" cy="3088645"/>
          </a:xfrm>
        </p:grpSpPr>
        <p:sp>
          <p:nvSpPr>
            <p:cNvPr name="Freeform 16" id="16"/>
            <p:cNvSpPr/>
            <p:nvPr/>
          </p:nvSpPr>
          <p:spPr>
            <a:xfrm flipH="false" flipV="false" rot="0">
              <a:off x="0" y="0"/>
              <a:ext cx="10273483" cy="3088645"/>
            </a:xfrm>
            <a:custGeom>
              <a:avLst/>
              <a:gdLst/>
              <a:ahLst/>
              <a:cxnLst/>
              <a:rect r="r" b="b" t="t" l="l"/>
              <a:pathLst>
                <a:path h="3088645" w="10273483">
                  <a:moveTo>
                    <a:pt x="0" y="0"/>
                  </a:moveTo>
                  <a:lnTo>
                    <a:pt x="10273483" y="0"/>
                  </a:lnTo>
                  <a:lnTo>
                    <a:pt x="10273483" y="3088645"/>
                  </a:lnTo>
                  <a:lnTo>
                    <a:pt x="0" y="3088645"/>
                  </a:lnTo>
                  <a:lnTo>
                    <a:pt x="0" y="0"/>
                  </a:lnTo>
                  <a:close/>
                </a:path>
              </a:pathLst>
            </a:custGeom>
            <a:blipFill>
              <a:blip r:embed="rId6">
                <a:extLst>
                  <a:ext uri="{96DAC541-7B7A-43D3-8B79-37D633B846F1}">
                    <asvg:svgBlip xmlns:asvg="http://schemas.microsoft.com/office/drawing/2016/SVG/main" r:embed="rId7"/>
                  </a:ext>
                </a:extLst>
              </a:blip>
              <a:stretch>
                <a:fillRect l="-11044" t="0" r="-11044" b="0"/>
              </a:stretch>
            </a:blipFill>
            <a:ln cap="sq">
              <a:noFill/>
              <a:prstDash val="solid"/>
              <a:miter/>
            </a:ln>
          </p:spPr>
        </p:sp>
        <p:sp>
          <p:nvSpPr>
            <p:cNvPr name="TextBox 17" id="17"/>
            <p:cNvSpPr txBox="true"/>
            <p:nvPr/>
          </p:nvSpPr>
          <p:spPr>
            <a:xfrm rot="0">
              <a:off x="360941" y="908848"/>
              <a:ext cx="9551601" cy="1179423"/>
            </a:xfrm>
            <a:prstGeom prst="rect">
              <a:avLst/>
            </a:prstGeom>
          </p:spPr>
          <p:txBody>
            <a:bodyPr anchor="t" rtlCol="false" tIns="0" lIns="0" bIns="0" rIns="0">
              <a:spAutoFit/>
            </a:bodyPr>
            <a:lstStyle/>
            <a:p>
              <a:pPr algn="ctr" marL="0" indent="0" lvl="0">
                <a:lnSpc>
                  <a:spcPts val="3312"/>
                </a:lnSpc>
                <a:spcBef>
                  <a:spcPct val="0"/>
                </a:spcBef>
              </a:pPr>
              <a:r>
                <a:rPr lang="en-US" sz="3345">
                  <a:solidFill>
                    <a:srgbClr val="FFFFFF"/>
                  </a:solidFill>
                  <a:latin typeface="Tomorrow"/>
                </a:rPr>
                <a:t>INTELLIGENT INTERACTION AND RESPONSE GENERATION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9661" y="2527328"/>
            <a:ext cx="16008678" cy="6587822"/>
          </a:xfrm>
          <a:custGeom>
            <a:avLst/>
            <a:gdLst/>
            <a:ahLst/>
            <a:cxnLst/>
            <a:rect r="r" b="b" t="t" l="l"/>
            <a:pathLst>
              <a:path h="6587822" w="16008678">
                <a:moveTo>
                  <a:pt x="0" y="0"/>
                </a:moveTo>
                <a:lnTo>
                  <a:pt x="16008678" y="0"/>
                </a:lnTo>
                <a:lnTo>
                  <a:pt x="16008678" y="6587822"/>
                </a:lnTo>
                <a:lnTo>
                  <a:pt x="0" y="6587822"/>
                </a:lnTo>
                <a:lnTo>
                  <a:pt x="0" y="0"/>
                </a:lnTo>
                <a:close/>
              </a:path>
            </a:pathLst>
          </a:custGeom>
          <a:blipFill>
            <a:blip r:embed="rId4"/>
            <a:stretch>
              <a:fillRect l="0" t="0" r="0" b="0"/>
            </a:stretch>
          </a:blipFill>
          <a:ln w="38100" cap="sq">
            <a:gradFill>
              <a:gsLst>
                <a:gs pos="0">
                  <a:srgbClr val="67096D">
                    <a:alpha val="100000"/>
                  </a:srgbClr>
                </a:gs>
                <a:gs pos="50000">
                  <a:srgbClr val="240753">
                    <a:alpha val="100000"/>
                  </a:srgbClr>
                </a:gs>
                <a:gs pos="100000">
                  <a:srgbClr val="2A053D">
                    <a:alpha val="100000"/>
                  </a:srgbClr>
                </a:gs>
              </a:gsLst>
              <a:path path="circle">
                <a:fillToRect l="0" r="100000" t="0" b="100000"/>
              </a:path>
              <a:tileRect r="0" l="-100000" b="0" t="-100000"/>
            </a:gradFill>
            <a:prstDash val="solid"/>
            <a:miter/>
          </a:ln>
        </p:spPr>
      </p:sp>
      <p:sp>
        <p:nvSpPr>
          <p:cNvPr name="TextBox 4" id="4"/>
          <p:cNvSpPr txBox="true"/>
          <p:nvPr/>
        </p:nvSpPr>
        <p:spPr>
          <a:xfrm rot="0">
            <a:off x="2484058" y="1004873"/>
            <a:ext cx="16119639" cy="713486"/>
          </a:xfrm>
          <a:prstGeom prst="rect">
            <a:avLst/>
          </a:prstGeom>
        </p:spPr>
        <p:txBody>
          <a:bodyPr anchor="t" rtlCol="false" tIns="0" lIns="0" bIns="0" rIns="0">
            <a:spAutoFit/>
          </a:bodyPr>
          <a:lstStyle/>
          <a:p>
            <a:pPr algn="l">
              <a:lnSpc>
                <a:spcPts val="5824"/>
              </a:lnSpc>
              <a:spcBef>
                <a:spcPct val="0"/>
              </a:spcBef>
            </a:pPr>
            <a:r>
              <a:rPr lang="en-US" sz="4160">
                <a:solidFill>
                  <a:srgbClr val="FFFFFF"/>
                </a:solidFill>
                <a:latin typeface="HK Modular"/>
              </a:rPr>
              <a:t>ARCHITECTURE OF THE SYSTEM</a:t>
            </a:r>
          </a:p>
        </p:txBody>
      </p:sp>
      <p:grpSp>
        <p:nvGrpSpPr>
          <p:cNvPr name="Group 5" id="5"/>
          <p:cNvGrpSpPr/>
          <p:nvPr/>
        </p:nvGrpSpPr>
        <p:grpSpPr>
          <a:xfrm rot="0">
            <a:off x="1139661" y="890074"/>
            <a:ext cx="1037426" cy="1037452"/>
            <a:chOff x="0" y="0"/>
            <a:chExt cx="1383234" cy="1383269"/>
          </a:xfrm>
        </p:grpSpPr>
        <p:sp>
          <p:nvSpPr>
            <p:cNvPr name="Freeform 6" id="6"/>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5"/>
              <a:stretch>
                <a:fillRect l="-1" t="0" r="-1" b="0"/>
              </a:stretch>
            </a:blipFill>
          </p:spPr>
        </p:sp>
        <p:sp>
          <p:nvSpPr>
            <p:cNvPr name="TextBox 7" id="7"/>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5</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1921" y="1028700"/>
            <a:ext cx="16237379" cy="1037452"/>
            <a:chOff x="0" y="0"/>
            <a:chExt cx="21649839" cy="1383269"/>
          </a:xfrm>
        </p:grpSpPr>
        <p:sp>
          <p:nvSpPr>
            <p:cNvPr name="TextBox 4" id="4"/>
            <p:cNvSpPr txBox="true"/>
            <p:nvPr/>
          </p:nvSpPr>
          <p:spPr>
            <a:xfrm rot="0">
              <a:off x="1643516" y="179019"/>
              <a:ext cx="20006324" cy="939581"/>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rPr>
                <a:t>IMPLEMENTATION</a:t>
              </a:r>
            </a:p>
          </p:txBody>
        </p:sp>
        <p:sp>
          <p:nvSpPr>
            <p:cNvPr name="Freeform 5" id="5"/>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4"/>
              <a:stretch>
                <a:fillRect l="-1" t="0" r="-1" b="0"/>
              </a:stretch>
            </a:blipFill>
          </p:spPr>
        </p:sp>
        <p:sp>
          <p:nvSpPr>
            <p:cNvPr name="TextBox 6" id="6"/>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6</a:t>
              </a:r>
            </a:p>
          </p:txBody>
        </p:sp>
      </p:grpSp>
      <p:grpSp>
        <p:nvGrpSpPr>
          <p:cNvPr name="Group 7" id="7"/>
          <p:cNvGrpSpPr/>
          <p:nvPr/>
        </p:nvGrpSpPr>
        <p:grpSpPr>
          <a:xfrm rot="0">
            <a:off x="1021921" y="3203197"/>
            <a:ext cx="16230600" cy="4500923"/>
            <a:chOff x="0" y="0"/>
            <a:chExt cx="21640800" cy="6001230"/>
          </a:xfrm>
        </p:grpSpPr>
        <p:sp>
          <p:nvSpPr>
            <p:cNvPr name="Freeform 8" id="8"/>
            <p:cNvSpPr/>
            <p:nvPr/>
          </p:nvSpPr>
          <p:spPr>
            <a:xfrm flipH="false" flipV="false" rot="0">
              <a:off x="0" y="953742"/>
              <a:ext cx="9753600" cy="5047488"/>
            </a:xfrm>
            <a:custGeom>
              <a:avLst/>
              <a:gdLst/>
              <a:ahLst/>
              <a:cxnLst/>
              <a:rect r="r" b="b" t="t" l="l"/>
              <a:pathLst>
                <a:path h="5047488" w="9753600">
                  <a:moveTo>
                    <a:pt x="0" y="0"/>
                  </a:moveTo>
                  <a:lnTo>
                    <a:pt x="9753600" y="0"/>
                  </a:lnTo>
                  <a:lnTo>
                    <a:pt x="9753600" y="5047488"/>
                  </a:lnTo>
                  <a:lnTo>
                    <a:pt x="0" y="50474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887200" y="953742"/>
              <a:ext cx="9753600" cy="5047488"/>
            </a:xfrm>
            <a:custGeom>
              <a:avLst/>
              <a:gdLst/>
              <a:ahLst/>
              <a:cxnLst/>
              <a:rect r="r" b="b" t="t" l="l"/>
              <a:pathLst>
                <a:path h="5047488" w="9753600">
                  <a:moveTo>
                    <a:pt x="0" y="0"/>
                  </a:moveTo>
                  <a:lnTo>
                    <a:pt x="9753600" y="0"/>
                  </a:lnTo>
                  <a:lnTo>
                    <a:pt x="9753600" y="5047488"/>
                  </a:lnTo>
                  <a:lnTo>
                    <a:pt x="0" y="50474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586944" y="1441259"/>
              <a:ext cx="8579712" cy="3713136"/>
            </a:xfrm>
            <a:prstGeom prst="rect">
              <a:avLst/>
            </a:prstGeom>
          </p:spPr>
          <p:txBody>
            <a:bodyPr anchor="t" rtlCol="false" tIns="0" lIns="0" bIns="0" rIns="0">
              <a:spAutoFit/>
            </a:bodyPr>
            <a:lstStyle/>
            <a:p>
              <a:pPr algn="just">
                <a:lnSpc>
                  <a:spcPts val="3216"/>
                </a:lnSpc>
                <a:spcBef>
                  <a:spcPct val="0"/>
                </a:spcBef>
              </a:pPr>
              <a:r>
                <a:rPr lang="en-US" sz="2297">
                  <a:solidFill>
                    <a:srgbClr val="FFFFFF"/>
                  </a:solidFill>
                  <a:latin typeface="Tomorrow"/>
                </a:rPr>
                <a:t>It guarantees an easy and beautiful interface for the users who upload PDF files and deal with the chatbot. Using the Shadcn UI component library, the interface is silky smooth and thoroughly optimized, creating a more engaging and efficient use of the system.</a:t>
              </a:r>
            </a:p>
          </p:txBody>
        </p:sp>
        <p:sp>
          <p:nvSpPr>
            <p:cNvPr name="TextBox 11" id="11"/>
            <p:cNvSpPr txBox="true"/>
            <p:nvPr/>
          </p:nvSpPr>
          <p:spPr>
            <a:xfrm rot="0">
              <a:off x="12474144" y="1441259"/>
              <a:ext cx="8579712" cy="3713136"/>
            </a:xfrm>
            <a:prstGeom prst="rect">
              <a:avLst/>
            </a:prstGeom>
          </p:spPr>
          <p:txBody>
            <a:bodyPr anchor="t" rtlCol="false" tIns="0" lIns="0" bIns="0" rIns="0">
              <a:spAutoFit/>
            </a:bodyPr>
            <a:lstStyle/>
            <a:p>
              <a:pPr algn="just">
                <a:lnSpc>
                  <a:spcPts val="3216"/>
                </a:lnSpc>
                <a:spcBef>
                  <a:spcPct val="0"/>
                </a:spcBef>
              </a:pPr>
              <a:r>
                <a:rPr lang="en-US" sz="2297">
                  <a:solidFill>
                    <a:srgbClr val="FFFFFF"/>
                  </a:solidFill>
                  <a:latin typeface="Tomorrow"/>
                </a:rPr>
                <a:t>It reads text and metadata from the PDFs, and transforms these into indexed data storage forms. This module also aids in preparing the extracted information for further analysis to enhance its accuracy and integrity. The efficiency of parsing and conversion is addressed</a:t>
              </a:r>
            </a:p>
          </p:txBody>
        </p:sp>
        <p:sp>
          <p:nvSpPr>
            <p:cNvPr name="TextBox 12" id="12"/>
            <p:cNvSpPr txBox="true"/>
            <p:nvPr/>
          </p:nvSpPr>
          <p:spPr>
            <a:xfrm rot="0">
              <a:off x="505663" y="-57150"/>
              <a:ext cx="8742274" cy="579654"/>
            </a:xfrm>
            <a:prstGeom prst="rect">
              <a:avLst/>
            </a:prstGeom>
          </p:spPr>
          <p:txBody>
            <a:bodyPr anchor="t" rtlCol="false" tIns="0" lIns="0" bIns="0" rIns="0">
              <a:spAutoFit/>
            </a:bodyPr>
            <a:lstStyle/>
            <a:p>
              <a:pPr algn="ctr" marL="0" indent="0" lvl="0">
                <a:lnSpc>
                  <a:spcPts val="3600"/>
                </a:lnSpc>
                <a:spcBef>
                  <a:spcPct val="0"/>
                </a:spcBef>
              </a:pPr>
              <a:r>
                <a:rPr lang="en-US" sz="2571">
                  <a:solidFill>
                    <a:srgbClr val="01FFFF"/>
                  </a:solidFill>
                  <a:latin typeface="HK Modular"/>
                </a:rPr>
                <a:t>User interface module</a:t>
              </a:r>
            </a:p>
          </p:txBody>
        </p:sp>
        <p:sp>
          <p:nvSpPr>
            <p:cNvPr name="TextBox 13" id="13"/>
            <p:cNvSpPr txBox="true"/>
            <p:nvPr/>
          </p:nvSpPr>
          <p:spPr>
            <a:xfrm rot="0">
              <a:off x="12306047" y="-57150"/>
              <a:ext cx="8915907" cy="579654"/>
            </a:xfrm>
            <a:prstGeom prst="rect">
              <a:avLst/>
            </a:prstGeom>
          </p:spPr>
          <p:txBody>
            <a:bodyPr anchor="t" rtlCol="false" tIns="0" lIns="0" bIns="0" rIns="0">
              <a:spAutoFit/>
            </a:bodyPr>
            <a:lstStyle/>
            <a:p>
              <a:pPr algn="ctr" marL="0" indent="0" lvl="0">
                <a:lnSpc>
                  <a:spcPts val="3600"/>
                </a:lnSpc>
                <a:spcBef>
                  <a:spcPct val="0"/>
                </a:spcBef>
              </a:pPr>
              <a:r>
                <a:rPr lang="en-US" sz="2571">
                  <a:solidFill>
                    <a:srgbClr val="01FFFF"/>
                  </a:solidFill>
                  <a:latin typeface="HK Modular"/>
                </a:rPr>
                <a:t>PDF PROCESSING MODULE</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608345"/>
            <a:ext cx="7315200" cy="3785616"/>
          </a:xfrm>
          <a:custGeom>
            <a:avLst/>
            <a:gdLst/>
            <a:ahLst/>
            <a:cxnLst/>
            <a:rect r="r" b="b" t="t" l="l"/>
            <a:pathLst>
              <a:path h="3785616" w="7315200">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944100" y="3608345"/>
            <a:ext cx="7315200" cy="3785616"/>
          </a:xfrm>
          <a:custGeom>
            <a:avLst/>
            <a:gdLst/>
            <a:ahLst/>
            <a:cxnLst/>
            <a:rect r="r" b="b" t="t" l="l"/>
            <a:pathLst>
              <a:path h="3785616" w="7315200">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29868" y="3975536"/>
            <a:ext cx="6434784" cy="2799140"/>
          </a:xfrm>
          <a:prstGeom prst="rect">
            <a:avLst/>
          </a:prstGeom>
        </p:spPr>
        <p:txBody>
          <a:bodyPr anchor="t" rtlCol="false" tIns="0" lIns="0" bIns="0" rIns="0">
            <a:spAutoFit/>
          </a:bodyPr>
          <a:lstStyle/>
          <a:p>
            <a:pPr algn="just">
              <a:lnSpc>
                <a:spcPts val="3216"/>
              </a:lnSpc>
              <a:spcBef>
                <a:spcPct val="0"/>
              </a:spcBef>
            </a:pPr>
            <a:r>
              <a:rPr lang="en-US" sz="2297">
                <a:solidFill>
                  <a:srgbClr val="FFFFFF"/>
                </a:solidFill>
                <a:latin typeface="Tomorrow"/>
              </a:rPr>
              <a:t>It is the backend module that maintains and indexes the PDF documents which have been identified as important by the search engine. It takes advantage of Pinecone DB to optimally store datasets with high dimensionality to enable the quick and efficient search for documents.</a:t>
            </a:r>
          </a:p>
        </p:txBody>
      </p:sp>
      <p:sp>
        <p:nvSpPr>
          <p:cNvPr name="TextBox 6" id="6"/>
          <p:cNvSpPr txBox="true"/>
          <p:nvPr/>
        </p:nvSpPr>
        <p:spPr>
          <a:xfrm rot="0">
            <a:off x="10384308" y="3975536"/>
            <a:ext cx="6434784" cy="2799140"/>
          </a:xfrm>
          <a:prstGeom prst="rect">
            <a:avLst/>
          </a:prstGeom>
        </p:spPr>
        <p:txBody>
          <a:bodyPr anchor="t" rtlCol="false" tIns="0" lIns="0" bIns="0" rIns="0">
            <a:spAutoFit/>
          </a:bodyPr>
          <a:lstStyle/>
          <a:p>
            <a:pPr algn="just">
              <a:lnSpc>
                <a:spcPts val="3216"/>
              </a:lnSpc>
              <a:spcBef>
                <a:spcPct val="0"/>
              </a:spcBef>
            </a:pPr>
            <a:r>
              <a:rPr lang="en-US" sz="2297">
                <a:solidFill>
                  <a:srgbClr val="FFFFFF"/>
                </a:solidFill>
                <a:latin typeface="Tomorrow"/>
              </a:rPr>
              <a:t>It takes user inputs, searches the knowledge base for related information and constructs meaningful responses utilizing sophisticated language models. This module is responsible for understanding the user inputs and queries, as well as providing meaningful responses pertinent to the query.</a:t>
            </a:r>
          </a:p>
        </p:txBody>
      </p:sp>
      <p:sp>
        <p:nvSpPr>
          <p:cNvPr name="TextBox 7" id="7"/>
          <p:cNvSpPr txBox="true"/>
          <p:nvPr/>
        </p:nvSpPr>
        <p:spPr>
          <a:xfrm rot="0">
            <a:off x="1407947" y="2835889"/>
            <a:ext cx="6556705" cy="449028"/>
          </a:xfrm>
          <a:prstGeom prst="rect">
            <a:avLst/>
          </a:prstGeom>
        </p:spPr>
        <p:txBody>
          <a:bodyPr anchor="t" rtlCol="false" tIns="0" lIns="0" bIns="0" rIns="0">
            <a:spAutoFit/>
          </a:bodyPr>
          <a:lstStyle/>
          <a:p>
            <a:pPr algn="ctr" marL="0" indent="0" lvl="0">
              <a:lnSpc>
                <a:spcPts val="3600"/>
              </a:lnSpc>
              <a:spcBef>
                <a:spcPct val="0"/>
              </a:spcBef>
            </a:pPr>
            <a:r>
              <a:rPr lang="en-US" sz="2571">
                <a:solidFill>
                  <a:srgbClr val="01FFFF"/>
                </a:solidFill>
                <a:latin typeface="HK Modular"/>
              </a:rPr>
              <a:t>KNOWLEDGE STORE MODULE</a:t>
            </a:r>
          </a:p>
        </p:txBody>
      </p:sp>
      <p:sp>
        <p:nvSpPr>
          <p:cNvPr name="TextBox 8" id="8"/>
          <p:cNvSpPr txBox="true"/>
          <p:nvPr/>
        </p:nvSpPr>
        <p:spPr>
          <a:xfrm rot="0">
            <a:off x="9944100" y="2835889"/>
            <a:ext cx="7307246" cy="449028"/>
          </a:xfrm>
          <a:prstGeom prst="rect">
            <a:avLst/>
          </a:prstGeom>
        </p:spPr>
        <p:txBody>
          <a:bodyPr anchor="t" rtlCol="false" tIns="0" lIns="0" bIns="0" rIns="0">
            <a:spAutoFit/>
          </a:bodyPr>
          <a:lstStyle/>
          <a:p>
            <a:pPr algn="ctr" marL="0" indent="0" lvl="0">
              <a:lnSpc>
                <a:spcPts val="3600"/>
              </a:lnSpc>
              <a:spcBef>
                <a:spcPct val="0"/>
              </a:spcBef>
            </a:pPr>
            <a:r>
              <a:rPr lang="en-US" sz="2571">
                <a:solidFill>
                  <a:srgbClr val="01FFFF"/>
                </a:solidFill>
                <a:latin typeface="HK Modular"/>
              </a:rPr>
              <a:t>CHATBOT INTERACTION MODULE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DAGF4uD82Sk</dc:identifier>
  <dcterms:modified xsi:type="dcterms:W3CDTF">2011-08-01T06:04:30Z</dcterms:modified>
  <cp:revision>1</cp:revision>
  <dc:title>FOML PRESENTATION</dc:title>
</cp:coreProperties>
</file>